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notesMasterIdLst>
    <p:notesMasterId r:id="rId18"/>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notesMaster" Target="notesMasters/notesMaster1.xml"/><Relationship Id="rId19" Type="http://schemas.openxmlformats.org/officeDocument/2006/relationships/presProps" Target="presProps.xml"/><Relationship Id="rId20" Type="http://schemas.openxmlformats.org/officeDocument/2006/relationships/viewProps" Target="viewProps.xml"/><Relationship Id="rId21" Type="http://schemas.openxmlformats.org/officeDocument/2006/relationships/theme" Target="theme/theme1.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Don't start talking the second the slide appears. Walk to center stage, take a breath, make eye contact across the room — left, center, right — before your first word. Deliver the title as a simple, warm statement, not a big announcement: "Good morning, everyone. I'm Isaac, and I want to talk to you about something we don't usually call 'technology.'" Smile. This is a conversation, not a keynote voice.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Shift into "teaching a mental model" mode — friendly, patient, like you're sketching something on a whiteboard even though you're not. Say "governance is like plumbing" plainly, then let the metaphor breathe before adding "invisible when it works, catastrophic when it's neglected." Slow down noticeably on "it doesn't maintain itself" — this is the pivot the rest of the talk depends on. A small, wry smile suits this line; it should feel like a shared realization, not a scolding.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Structured, confident delivery — you're presenting a clean framework, so let your pacing be crisp and evenly spaced across the three pillars: roughly equal time on legitimacy, renewal, resilience. Use a consistent gesture — e.g., counting on your fingers, one-two-three — so the audience feels the structure physically, not just visually. Make eye contact with a different section of the room for each of the three pillars.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Tone shifts to candid and a little more serious here — you're naming real vulnerabilities, so let your energy drop slightly and your pace slow. This is not doom and gloom; keep your body language open, not defensive. When you say "corporate open-source capture," it's fine to let a beat of silence follow — let the audience sit with it rather than rushing to soften it immediately. Avoid pointing at anyone in the room even in jest.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Rebuild energy here — after naming the pressures, this slide is the turn toward hope and agency, so let your voice lift slightly. Deliver each of the five items with a small vocal emphasis on the action verb — "Fund," "Write down," "Build," "Protect," "Grow" — this creates rhythm and makes the list memorable rather than just a checklist. Don't read all five in a monotone; treat it like offering five gifts, one at a time.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your close — echo the opening deliberately, both in words and in delivery style, so the audience feels the loop close. Ask "What's KDE's most important technology?" in the same tone you used at the very start, then pause exactly as you did then — the repetition is the point. Slow way down for the final line, "It's you," and make direct eye contact as you say it. Let the silence after "keeping the model alive" sit for a beat or two before moving on — resist the instinct to immediately fill it with "so, thank you."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Warm, genuinely curious tone — you're handing the room the floor, so your body language should open up: step slightly back from center, open palms, relaxed shoulders. Read the three questions at a natural, unhurried pace, leaving a visible pause after each one, as if you're actually giving people space to start forming an answer in their heads before you move to the next. You don't need to answer these yourself — that's the audience's job now.</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Simple and sincere — no need to perform enthusiasm here. A genuine "thank you," a small nod or slight bow, and then open, welcoming body language as you transition to Q&amp;A or step off stage. If there's applause, take a moment to actually receive it rather than rushing to your next slide or off stage.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your hook — take your time. Ask the question and actually pause for 3-4 seconds, as if you mean it. Let the silence sit; resist the urge to fill it. If you can, gesture openly, inviting the room to think, not just listen. When you say "Plasma. Frameworks. Wayland support." — say each one crisply, almost like a quick roll call, then slow way down for "It's also not the one I want to talk about today." Land that last line quietly. Quiet is more powerful than loud here.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your thesis — the one sentence people should remember tomorrow. Slow your pace by about 30%. Emphasize "isn't software" with a slight pause after it, then emphasize "how we decide things together" — let your voice drop slightly, like you're sharing something you actually believe, not reciting a tagline. Hold eye contact on one section of the audience through the whole sentence rather than scanning.&lt;/br&gt;Optional: a light hand gesture, palms opening on "together," to visually suggest inclusion.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Roadmap slide — keep this brisk and light, almost conversational: "So here's the shape of the next thirty-ish minutes." Use your hand to gesture left-to-right across the four cards as you name them, like you're pointing to stops on a map. Don't over-explain each one — one short phrase per stop is enough; the detail comes later. This is a breath moment for the audience after the intensity of the first three slides.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Storytelling mode — this is where you become a guide, not a lecturer. Slow down, use a warmer, more narrative tone, almost like telling a story around a table. On "no company, no charter," let a small smile show — there's something charming about the scrappiness. Pause briefly after each date before moving to the next; treat the timeline like a series of small reveals, not a data dump. Make eye contact with different parts of the room on different beats rather than staring at the screen.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Pick up energy slightly — this is a confident, declarative section. Emphasize "Nobody owns it" and "everyone can leave a mark" as a matched pair — vocal parallel structure helps the audience feel the symmetry. When you get to the three chips at the bottom, you can gesture to each one in turn as if you're counting off points on your fingers. Keep language plain here — avoid jargon even though the audience is technical; the point is the social pattern, not the tooling.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Slightly more measured, almost explanatory tone — you're walking through structure now, so let your pacing be steady and clear, like explaining an architecture diagram. Use a small hand movement to distinguish "left card" and "right card" as you talk about each — this helps a live audience track a two-column visual without staring at slides. If there's a knowing chuckle in the room about lawsuits or trademark fights, let it happen — don't rush past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emotional center of the talk — go a notch quieter and more direct, almost confiding. On "The test isn't whether conflict happens... it's whether the structure survives it" — treat this as a second thesis-level line: pause before it, pause slightly after. Avoid naming specific individuals or reciting exact quotes; keep the story at the level of pattern, which also keeps it fair to everyone involved. Make sustained eye contact here — this is not a moment to look at your notes or the slide.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More analytical, cooler tone — this is a comparison, so let your voice become a little more even and structured, almost like thinking out loud. Gesture with your left hand toward the "corporate-controlled" column and right hand toward "community-governed" as you reference each — spatial consistency helps the audience map your gestures to the visual. Avoid naming specific companies; frame this as a general pattern in the industry, not an accusation. Land the line about "how fast trust is rebuilt" with a touch of dry humor if that's natural for you — it usually gets a knowing nod from an open-source crowd.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image" Target="../media/image-11-3.png"/><Relationship Id="rId4" Type="http://schemas.openxmlformats.org/officeDocument/2006/relationships/slideLayout" Target="../slideLayouts/slideLayout1.xml"/><Relationship Id="rId5"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png"/><Relationship Id="rId3" Type="http://schemas.openxmlformats.org/officeDocument/2006/relationships/image" Target="../media/image-12-3.png"/><Relationship Id="rId4" Type="http://schemas.openxmlformats.org/officeDocument/2006/relationships/image" Target="../media/image-12-4.png"/><Relationship Id="rId5" Type="http://schemas.openxmlformats.org/officeDocument/2006/relationships/slideLayout" Target="../slideLayouts/slideLayout1.xml"/><Relationship Id="rId6"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slideLayout" Target="../slideLayouts/slideLayout1.xml"/><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slideLayout" Target="../slideLayouts/slideLayout1.xml"/><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slideLayout" Target="../slideLayouts/slideLayout1.xml"/><Relationship Id="rId3"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1.xml"/><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image" Target="../media/image-4-4.png"/><Relationship Id="rId5" Type="http://schemas.openxmlformats.org/officeDocument/2006/relationships/slideLayout" Target="../slideLayouts/slideLayout1.xml"/><Relationship Id="rId6"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slideLayout" Target="../slideLayouts/slideLayout1.xml"/><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slideLayout" Target="../slideLayouts/slideLayout1.xml"/><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9905695" y="822960"/>
            <a:ext cx="1188720" cy="1188720"/>
          </a:xfrm>
          <a:prstGeom prst="ellipse">
            <a:avLst/>
          </a:prstGeom>
          <a:solidFill>
            <a:srgbClr val="E7E9F3"/>
          </a:solidFill>
          <a:ln/>
        </p:spPr>
      </p:sp>
      <p:pic>
        <p:nvPicPr>
          <p:cNvPr id="3" name="Image 0" descr="preencoded.png">    </p:cNvPr>
          <p:cNvPicPr>
            <a:picLocks noChangeAspect="1"/>
          </p:cNvPicPr>
          <p:nvPr/>
        </p:nvPicPr>
        <p:blipFill>
          <a:blip r:embed="rId1"/>
          <a:stretch>
            <a:fillRect/>
          </a:stretch>
        </p:blipFill>
        <p:spPr>
          <a:xfrm>
            <a:off x="10214762" y="1132027"/>
            <a:ext cx="570586" cy="570586"/>
          </a:xfrm>
          <a:prstGeom prst="rect">
            <a:avLst/>
          </a:prstGeom>
        </p:spPr>
      </p:pic>
      <p:sp>
        <p:nvSpPr>
          <p:cNvPr id="4" name="Shape 1"/>
          <p:cNvSpPr/>
          <p:nvPr/>
        </p:nvSpPr>
        <p:spPr>
          <a:xfrm>
            <a:off x="8899855" y="2377440"/>
            <a:ext cx="320040" cy="320040"/>
          </a:xfrm>
          <a:prstGeom prst="ellipse">
            <a:avLst/>
          </a:prstGeom>
          <a:solidFill>
            <a:srgbClr val="FF7A59"/>
          </a:solidFill>
          <a:ln/>
        </p:spPr>
      </p:sp>
      <p:sp>
        <p:nvSpPr>
          <p:cNvPr id="5" name="Shape 2"/>
          <p:cNvSpPr/>
          <p:nvPr/>
        </p:nvSpPr>
        <p:spPr>
          <a:xfrm>
            <a:off x="11185855" y="2651760"/>
            <a:ext cx="201168" cy="201168"/>
          </a:xfrm>
          <a:prstGeom prst="ellipse">
            <a:avLst/>
          </a:prstGeom>
          <a:solidFill>
            <a:srgbClr val="E7E9F3"/>
          </a:solidFill>
          <a:ln/>
        </p:spPr>
      </p:sp>
      <p:sp>
        <p:nvSpPr>
          <p:cNvPr id="6" name="Shape 3"/>
          <p:cNvSpPr/>
          <p:nvPr/>
        </p:nvSpPr>
        <p:spPr>
          <a:xfrm>
            <a:off x="9539935" y="1417320"/>
            <a:ext cx="685800" cy="1005840"/>
          </a:xfrm>
          <a:prstGeom prst="line">
            <a:avLst/>
          </a:prstGeom>
          <a:noFill/>
          <a:ln w="19050">
            <a:solidFill>
              <a:srgbClr val="E7E9F3"/>
            </a:solidFill>
            <a:prstDash val="solid"/>
          </a:ln>
        </p:spPr>
      </p:sp>
      <p:sp>
        <p:nvSpPr>
          <p:cNvPr id="7" name="Text 4"/>
          <p:cNvSpPr/>
          <p:nvPr/>
        </p:nvSpPr>
        <p:spPr>
          <a:xfrm>
            <a:off x="731520" y="822960"/>
            <a:ext cx="7315200" cy="365760"/>
          </a:xfrm>
          <a:prstGeom prst="rect">
            <a:avLst/>
          </a:prstGeom>
          <a:noFill/>
          <a:ln/>
        </p:spPr>
        <p:txBody>
          <a:bodyPr wrap="square" lIns="0" tIns="0" rIns="0" bIns="0" rtlCol="0" anchor="ctr"/>
          <a:lstStyle/>
          <a:p>
            <a:pPr indent="0" marL="0">
              <a:buNone/>
            </a:pPr>
            <a:r>
              <a:rPr lang="en-US" sz="1300" b="1" spc="200" kern="0" dirty="0">
                <a:solidFill>
                  <a:srgbClr val="D9542F"/>
                </a:solidFill>
                <a:latin typeface="Calibri" pitchFamily="34" charset="0"/>
                <a:ea typeface="Calibri" pitchFamily="34" charset="-122"/>
                <a:cs typeface="Calibri" pitchFamily="34" charset="-120"/>
              </a:rPr>
              <a:t>AKADEMY  ·  CONFERENCE TALK</a:t>
            </a:r>
            <a:endParaRPr lang="en-US" sz="1300" dirty="0"/>
          </a:p>
        </p:txBody>
      </p:sp>
      <p:sp>
        <p:nvSpPr>
          <p:cNvPr id="8" name="Text 5"/>
          <p:cNvSpPr/>
          <p:nvPr/>
        </p:nvSpPr>
        <p:spPr>
          <a:xfrm>
            <a:off x="685800" y="2377440"/>
            <a:ext cx="9875520" cy="1371600"/>
          </a:xfrm>
          <a:prstGeom prst="rect">
            <a:avLst/>
          </a:prstGeom>
          <a:noFill/>
          <a:ln/>
        </p:spPr>
        <p:txBody>
          <a:bodyPr wrap="square" lIns="0" tIns="0" rIns="0" bIns="0" rtlCol="0" anchor="ctr"/>
          <a:lstStyle/>
          <a:p>
            <a:pPr indent="0" marL="0">
              <a:buNone/>
            </a:pPr>
            <a:r>
              <a:rPr lang="en-US" sz="4800" b="1" dirty="0">
                <a:solidFill>
                  <a:srgbClr val="1B1F3B"/>
                </a:solidFill>
                <a:latin typeface="Cambria" pitchFamily="34" charset="0"/>
                <a:ea typeface="Cambria" pitchFamily="34" charset="-122"/>
                <a:cs typeface="Cambria" pitchFamily="34" charset="-120"/>
              </a:rPr>
              <a:t>Community Is the Feature</a:t>
            </a:r>
            <a:endParaRPr lang="en-US" sz="4800" dirty="0"/>
          </a:p>
        </p:txBody>
      </p:sp>
      <p:sp>
        <p:nvSpPr>
          <p:cNvPr id="9" name="Text 6"/>
          <p:cNvSpPr/>
          <p:nvPr/>
        </p:nvSpPr>
        <p:spPr>
          <a:xfrm>
            <a:off x="731520" y="3611880"/>
            <a:ext cx="8778240" cy="822960"/>
          </a:xfrm>
          <a:prstGeom prst="rect">
            <a:avLst/>
          </a:prstGeom>
          <a:noFill/>
          <a:ln/>
        </p:spPr>
        <p:txBody>
          <a:bodyPr wrap="square" lIns="0" tIns="0" rIns="0" bIns="0" rtlCol="0" anchor="ctr"/>
          <a:lstStyle/>
          <a:p>
            <a:pPr indent="0" marL="0">
              <a:buNone/>
            </a:pPr>
            <a:r>
              <a:rPr lang="en-US" sz="2000" i="1" dirty="0">
                <a:solidFill>
                  <a:srgbClr val="6B7290"/>
                </a:solidFill>
                <a:latin typeface="Calibri" pitchFamily="34" charset="0"/>
                <a:ea typeface="Calibri" pitchFamily="34" charset="-122"/>
                <a:cs typeface="Calibri" pitchFamily="34" charset="-120"/>
              </a:rPr>
              <a:t>How KDE's Governance Model Became Its Most Radical Technology</a:t>
            </a:r>
            <a:endParaRPr lang="en-US" sz="2000" dirty="0"/>
          </a:p>
        </p:txBody>
      </p:sp>
      <p:sp>
        <p:nvSpPr>
          <p:cNvPr id="10" name="Shape 7"/>
          <p:cNvSpPr/>
          <p:nvPr/>
        </p:nvSpPr>
        <p:spPr>
          <a:xfrm>
            <a:off x="731520" y="4892040"/>
            <a:ext cx="1280160" cy="0"/>
          </a:xfrm>
          <a:prstGeom prst="line">
            <a:avLst/>
          </a:prstGeom>
          <a:noFill/>
          <a:ln w="38100">
            <a:solidFill>
              <a:srgbClr val="FF7A59"/>
            </a:solidFill>
            <a:prstDash val="solid"/>
          </a:ln>
        </p:spPr>
      </p:sp>
      <p:sp>
        <p:nvSpPr>
          <p:cNvPr id="11" name="Text 8"/>
          <p:cNvSpPr/>
          <p:nvPr/>
        </p:nvSpPr>
        <p:spPr>
          <a:xfrm>
            <a:off x="731520" y="5074920"/>
            <a:ext cx="5486400" cy="411480"/>
          </a:xfrm>
          <a:prstGeom prst="rect">
            <a:avLst/>
          </a:prstGeom>
          <a:noFill/>
          <a:ln/>
        </p:spPr>
        <p:txBody>
          <a:bodyPr wrap="square" lIns="0" tIns="0" rIns="0" bIns="0" rtlCol="0" anchor="ctr"/>
          <a:lstStyle/>
          <a:p>
            <a:pPr indent="0" marL="0">
              <a:buNone/>
            </a:pPr>
            <a:r>
              <a:rPr lang="en-US" sz="1700" b="1" dirty="0">
                <a:solidFill>
                  <a:srgbClr val="1B1F3B"/>
                </a:solidFill>
                <a:latin typeface="Calibri" pitchFamily="34" charset="0"/>
                <a:ea typeface="Calibri" pitchFamily="34" charset="-122"/>
                <a:cs typeface="Calibri" pitchFamily="34" charset="-120"/>
              </a:rPr>
              <a:t>Isaac Amponsah</a:t>
            </a:r>
            <a:endParaRPr lang="en-US" sz="1700" dirty="0"/>
          </a:p>
        </p:txBody>
      </p:sp>
      <p:sp>
        <p:nvSpPr>
          <p:cNvPr id="12" name="Text 9"/>
          <p:cNvSpPr/>
          <p:nvPr/>
        </p:nvSpPr>
        <p:spPr>
          <a:xfrm>
            <a:off x="731520" y="5468112"/>
            <a:ext cx="5486400" cy="365760"/>
          </a:xfrm>
          <a:prstGeom prst="rect">
            <a:avLst/>
          </a:prstGeom>
          <a:noFill/>
          <a:ln/>
        </p:spPr>
        <p:txBody>
          <a:bodyPr wrap="square" lIns="0" tIns="0" rIns="0" bIns="0" rtlCol="0" anchor="ctr"/>
          <a:lstStyle/>
          <a:p>
            <a:pPr indent="0" marL="0">
              <a:buNone/>
            </a:pPr>
            <a:r>
              <a:rPr lang="en-US" sz="1300" dirty="0">
                <a:solidFill>
                  <a:srgbClr val="6B7290"/>
                </a:solidFill>
                <a:latin typeface="Calibri" pitchFamily="34" charset="0"/>
                <a:ea typeface="Calibri" pitchFamily="34" charset="-122"/>
                <a:cs typeface="Calibri" pitchFamily="34" charset="-120"/>
              </a:rPr>
              <a:t>Contributor &amp; advocate, free software communities</a:t>
            </a:r>
            <a:endParaRPr lang="en-US" sz="13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731520" y="822960"/>
            <a:ext cx="822960" cy="822960"/>
          </a:xfrm>
          <a:prstGeom prst="ellipse">
            <a:avLst/>
          </a:prstGeom>
          <a:solidFill>
            <a:srgbClr val="E7E9F3"/>
          </a:solidFill>
          <a:ln/>
        </p:spPr>
      </p:sp>
      <p:pic>
        <p:nvPicPr>
          <p:cNvPr id="3" name="Image 0" descr="preencoded.png">    </p:cNvPr>
          <p:cNvPicPr>
            <a:picLocks noChangeAspect="1"/>
          </p:cNvPicPr>
          <p:nvPr/>
        </p:nvPicPr>
        <p:blipFill>
          <a:blip r:embed="rId1"/>
          <a:stretch>
            <a:fillRect/>
          </a:stretch>
        </p:blipFill>
        <p:spPr>
          <a:xfrm>
            <a:off x="945490" y="1036930"/>
            <a:ext cx="395021" cy="395021"/>
          </a:xfrm>
          <a:prstGeom prst="rect">
            <a:avLst/>
          </a:prstGeom>
        </p:spPr>
      </p:pic>
      <p:sp>
        <p:nvSpPr>
          <p:cNvPr id="4" name="Text 1"/>
          <p:cNvSpPr/>
          <p:nvPr/>
        </p:nvSpPr>
        <p:spPr>
          <a:xfrm>
            <a:off x="731520" y="1783080"/>
            <a:ext cx="5486400" cy="320040"/>
          </a:xfrm>
          <a:prstGeom prst="rect">
            <a:avLst/>
          </a:prstGeom>
          <a:noFill/>
          <a:ln/>
        </p:spPr>
        <p:txBody>
          <a:bodyPr wrap="square" lIns="0" tIns="0" rIns="0" bIns="0" rtlCol="0" anchor="ctr"/>
          <a:lstStyle/>
          <a:p>
            <a:pPr indent="0" marL="0">
              <a:buNone/>
            </a:pPr>
            <a:r>
              <a:rPr lang="en-US" sz="1300" b="1" spc="200" kern="0" dirty="0">
                <a:solidFill>
                  <a:srgbClr val="D9542F"/>
                </a:solidFill>
                <a:latin typeface="Calibri" pitchFamily="34" charset="0"/>
                <a:ea typeface="Calibri" pitchFamily="34" charset="-122"/>
                <a:cs typeface="Calibri" pitchFamily="34" charset="-120"/>
              </a:rPr>
              <a:t>A FRAMEWORK</a:t>
            </a:r>
            <a:endParaRPr lang="en-US" sz="1300" dirty="0"/>
          </a:p>
        </p:txBody>
      </p:sp>
      <p:sp>
        <p:nvSpPr>
          <p:cNvPr id="5" name="Text 2"/>
          <p:cNvSpPr/>
          <p:nvPr/>
        </p:nvSpPr>
        <p:spPr>
          <a:xfrm>
            <a:off x="731520" y="2148840"/>
            <a:ext cx="10241280" cy="822960"/>
          </a:xfrm>
          <a:prstGeom prst="rect">
            <a:avLst/>
          </a:prstGeom>
          <a:noFill/>
          <a:ln/>
        </p:spPr>
        <p:txBody>
          <a:bodyPr wrap="square" lIns="0" tIns="0" rIns="0" bIns="0" rtlCol="0" anchor="ctr"/>
          <a:lstStyle/>
          <a:p>
            <a:pPr indent="0" marL="0">
              <a:buNone/>
            </a:pPr>
            <a:r>
              <a:rPr lang="en-US" sz="3200" b="1" dirty="0">
                <a:solidFill>
                  <a:srgbClr val="1B1F3B"/>
                </a:solidFill>
                <a:latin typeface="Cambria" pitchFamily="34" charset="0"/>
                <a:ea typeface="Cambria" pitchFamily="34" charset="-122"/>
                <a:cs typeface="Cambria" pitchFamily="34" charset="-120"/>
              </a:rPr>
              <a:t>Think of governance like plumbing.</a:t>
            </a:r>
            <a:endParaRPr lang="en-US" sz="3200" dirty="0"/>
          </a:p>
        </p:txBody>
      </p:sp>
      <p:sp>
        <p:nvSpPr>
          <p:cNvPr id="6" name="Text 3"/>
          <p:cNvSpPr/>
          <p:nvPr/>
        </p:nvSpPr>
        <p:spPr>
          <a:xfrm>
            <a:off x="731520" y="3154680"/>
            <a:ext cx="9692640" cy="1188720"/>
          </a:xfrm>
          <a:prstGeom prst="rect">
            <a:avLst/>
          </a:prstGeom>
          <a:noFill/>
          <a:ln/>
        </p:spPr>
        <p:txBody>
          <a:bodyPr wrap="square" lIns="0" tIns="0" rIns="0" bIns="0" rtlCol="0" anchor="ctr"/>
          <a:lstStyle/>
          <a:p>
            <a:pPr indent="0" marL="0">
              <a:lnSpc>
                <a:spcPct val="135000"/>
              </a:lnSpc>
              <a:buNone/>
            </a:pPr>
            <a:r>
              <a:rPr lang="en-US" sz="1700" dirty="0">
                <a:solidFill>
                  <a:srgbClr val="6B7290"/>
                </a:solidFill>
                <a:latin typeface="Calibri" pitchFamily="34" charset="0"/>
                <a:ea typeface="Calibri" pitchFamily="34" charset="-122"/>
                <a:cs typeface="Calibri" pitchFamily="34" charset="-120"/>
              </a:rPr>
              <a:t>Nobody thinks about the pipes until the water stops running. Good governance is the same — invisible when it works, catastrophic when it's neglected, and </a:t>
            </a:r>
            <a:pPr indent="0" marL="0">
              <a:lnSpc>
                <a:spcPct val="135000"/>
              </a:lnSpc>
              <a:buNone/>
            </a:pPr>
            <a:r>
              <a:rPr lang="en-US" sz="1700" b="1" dirty="0">
                <a:solidFill>
                  <a:srgbClr val="D9542F"/>
                </a:solidFill>
                <a:latin typeface="Calibri" pitchFamily="34" charset="0"/>
                <a:ea typeface="Calibri" pitchFamily="34" charset="-122"/>
                <a:cs typeface="Calibri" pitchFamily="34" charset="-120"/>
              </a:rPr>
              <a:t>it doesn't maintain itself.</a:t>
            </a:r>
            <a:endParaRPr lang="en-US" sz="1700" dirty="0"/>
          </a:p>
        </p:txBody>
      </p:sp>
      <p:sp>
        <p:nvSpPr>
          <p:cNvPr id="7" name="Text 4"/>
          <p:cNvSpPr/>
          <p:nvPr/>
        </p:nvSpPr>
        <p:spPr>
          <a:xfrm>
            <a:off x="731520" y="4526280"/>
            <a:ext cx="9509760" cy="1280160"/>
          </a:xfrm>
          <a:prstGeom prst="rect">
            <a:avLst/>
          </a:prstGeom>
          <a:noFill/>
          <a:ln/>
        </p:spPr>
        <p:txBody>
          <a:bodyPr wrap="square" lIns="0" tIns="0" rIns="0" bIns="0" rtlCol="0" anchor="ctr"/>
          <a:lstStyle/>
          <a:p>
            <a:pPr indent="0" marL="0">
              <a:lnSpc>
                <a:spcPct val="130000"/>
              </a:lnSpc>
              <a:buNone/>
            </a:pPr>
            <a:r>
              <a:rPr lang="en-US" sz="1450" i="1" dirty="0">
                <a:solidFill>
                  <a:srgbClr val="6B7290"/>
                </a:solidFill>
                <a:latin typeface="Calibri" pitchFamily="34" charset="0"/>
                <a:ea typeface="Calibri" pitchFamily="34" charset="-122"/>
                <a:cs typeface="Calibri" pitchFamily="34" charset="-120"/>
              </a:rPr>
              <a:t>Treating community governance as infrastructure means budgeting real time, funding, and attention for its upkeep — the same way we'd budget for a build server or a security audit.</a:t>
            </a:r>
            <a:endParaRPr lang="en-US" sz="1450" dirty="0"/>
          </a:p>
        </p:txBody>
      </p:sp>
      <p:sp>
        <p:nvSpPr>
          <p:cNvPr id="8" name="Text 5"/>
          <p:cNvSpPr/>
          <p:nvPr/>
        </p:nvSpPr>
        <p:spPr>
          <a:xfrm>
            <a:off x="11368735" y="6400800"/>
            <a:ext cx="548640" cy="274320"/>
          </a:xfrm>
          <a:prstGeom prst="rect">
            <a:avLst/>
          </a:prstGeom>
          <a:noFill/>
          <a:ln/>
        </p:spPr>
        <p:txBody>
          <a:bodyPr wrap="square" lIns="0" tIns="0" rIns="0" bIns="0" rtlCol="0" anchor="ctr"/>
          <a:lstStyle/>
          <a:p>
            <a:pPr algn="r" indent="0" marL="0">
              <a:buNone/>
            </a:pPr>
            <a:r>
              <a:rPr lang="en-US" sz="1000" dirty="0">
                <a:solidFill>
                  <a:srgbClr val="6B7290"/>
                </a:solidFill>
                <a:latin typeface="Calibri" pitchFamily="34" charset="0"/>
                <a:ea typeface="Calibri" pitchFamily="34" charset="-122"/>
                <a:cs typeface="Calibri" pitchFamily="34" charset="-120"/>
              </a:rPr>
              <a:t>10</a:t>
            </a:r>
            <a:endParaRPr lang="en-US" sz="1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4F5F9"/>
        </a:solidFill>
      </p:bgPr>
    </p:bg>
    <p:spTree>
      <p:nvGrpSpPr>
        <p:cNvPr id="1" name=""/>
        <p:cNvGrpSpPr/>
        <p:nvPr/>
      </p:nvGrpSpPr>
      <p:grpSpPr>
        <a:xfrm>
          <a:off x="0" y="0"/>
          <a:ext cx="0" cy="0"/>
          <a:chOff x="0" y="0"/>
          <a:chExt cx="0" cy="0"/>
        </a:xfrm>
      </p:grpSpPr>
      <p:sp>
        <p:nvSpPr>
          <p:cNvPr id="2" name="Text 0"/>
          <p:cNvSpPr/>
          <p:nvPr/>
        </p:nvSpPr>
        <p:spPr>
          <a:xfrm>
            <a:off x="640080" y="502920"/>
            <a:ext cx="7315200" cy="320040"/>
          </a:xfrm>
          <a:prstGeom prst="rect">
            <a:avLst/>
          </a:prstGeom>
          <a:noFill/>
          <a:ln/>
        </p:spPr>
        <p:txBody>
          <a:bodyPr wrap="square" lIns="0" tIns="0" rIns="0" bIns="0" rtlCol="0" anchor="ctr"/>
          <a:lstStyle/>
          <a:p>
            <a:pPr indent="0" marL="0">
              <a:buNone/>
            </a:pPr>
            <a:r>
              <a:rPr lang="en-US" sz="1250" b="1" spc="200" kern="0" dirty="0">
                <a:solidFill>
                  <a:srgbClr val="D9542F"/>
                </a:solidFill>
                <a:latin typeface="Calibri" pitchFamily="34" charset="0"/>
                <a:ea typeface="Calibri" pitchFamily="34" charset="-122"/>
                <a:cs typeface="Calibri" pitchFamily="34" charset="-120"/>
              </a:rPr>
              <a:t>THE FRAMEWORK, IN THREE PARTS</a:t>
            </a:r>
            <a:endParaRPr lang="en-US" sz="1250" dirty="0"/>
          </a:p>
        </p:txBody>
      </p:sp>
      <p:sp>
        <p:nvSpPr>
          <p:cNvPr id="3" name="Text 1"/>
          <p:cNvSpPr/>
          <p:nvPr/>
        </p:nvSpPr>
        <p:spPr>
          <a:xfrm>
            <a:off x="640080" y="914400"/>
            <a:ext cx="9144000" cy="548640"/>
          </a:xfrm>
          <a:prstGeom prst="rect">
            <a:avLst/>
          </a:prstGeom>
          <a:noFill/>
          <a:ln/>
        </p:spPr>
        <p:txBody>
          <a:bodyPr wrap="square" lIns="0" tIns="0" rIns="0" bIns="0" rtlCol="0" anchor="ctr"/>
          <a:lstStyle/>
          <a:p>
            <a:pPr indent="0" marL="0">
              <a:buNone/>
            </a:pPr>
            <a:r>
              <a:rPr lang="en-US" sz="2700" b="1" dirty="0">
                <a:solidFill>
                  <a:srgbClr val="1B1F3B"/>
                </a:solidFill>
                <a:latin typeface="Cambria" pitchFamily="34" charset="0"/>
                <a:ea typeface="Cambria" pitchFamily="34" charset="-122"/>
                <a:cs typeface="Cambria" pitchFamily="34" charset="-120"/>
              </a:rPr>
              <a:t>What maintenance actually means</a:t>
            </a:r>
            <a:endParaRPr lang="en-US" sz="2700" dirty="0"/>
          </a:p>
        </p:txBody>
      </p:sp>
      <p:sp>
        <p:nvSpPr>
          <p:cNvPr id="4" name="Shape 2"/>
          <p:cNvSpPr/>
          <p:nvPr/>
        </p:nvSpPr>
        <p:spPr>
          <a:xfrm>
            <a:off x="640080" y="1874520"/>
            <a:ext cx="3246120" cy="3657600"/>
          </a:xfrm>
          <a:prstGeom prst="roundRect">
            <a:avLst>
              <a:gd name="adj" fmla="val 2254"/>
            </a:avLst>
          </a:prstGeom>
          <a:solidFill>
            <a:srgbClr val="FFFFFF"/>
          </a:solidFill>
          <a:ln/>
          <a:effectLst>
            <a:outerShdw sx="100000" sy="100000" kx="0" ky="0" algn="bl" rotWithShape="0" blurRad="101600" dist="38100" dir="5400000">
              <a:srgbClr val="000000">
                <a:alpha val="12000"/>
              </a:srgbClr>
            </a:outerShdw>
          </a:effectLst>
        </p:spPr>
      </p:sp>
      <p:sp>
        <p:nvSpPr>
          <p:cNvPr id="5" name="Shape 3"/>
          <p:cNvSpPr/>
          <p:nvPr/>
        </p:nvSpPr>
        <p:spPr>
          <a:xfrm>
            <a:off x="1828800" y="2240280"/>
            <a:ext cx="868680" cy="868680"/>
          </a:xfrm>
          <a:prstGeom prst="ellipse">
            <a:avLst/>
          </a:prstGeom>
          <a:solidFill>
            <a:srgbClr val="E7E9F3"/>
          </a:solidFill>
          <a:ln/>
        </p:spPr>
      </p:sp>
      <p:pic>
        <p:nvPicPr>
          <p:cNvPr id="6" name="Image 0" descr="preencoded.png">    </p:cNvPr>
          <p:cNvPicPr>
            <a:picLocks noChangeAspect="1"/>
          </p:cNvPicPr>
          <p:nvPr/>
        </p:nvPicPr>
        <p:blipFill>
          <a:blip r:embed="rId1"/>
          <a:stretch>
            <a:fillRect/>
          </a:stretch>
        </p:blipFill>
        <p:spPr>
          <a:xfrm>
            <a:off x="2054657" y="2466137"/>
            <a:ext cx="416966" cy="416966"/>
          </a:xfrm>
          <a:prstGeom prst="rect">
            <a:avLst/>
          </a:prstGeom>
        </p:spPr>
      </p:pic>
      <p:sp>
        <p:nvSpPr>
          <p:cNvPr id="7" name="Text 4"/>
          <p:cNvSpPr/>
          <p:nvPr/>
        </p:nvSpPr>
        <p:spPr>
          <a:xfrm>
            <a:off x="868680" y="3383280"/>
            <a:ext cx="2788920" cy="457200"/>
          </a:xfrm>
          <a:prstGeom prst="rect">
            <a:avLst/>
          </a:prstGeom>
          <a:noFill/>
          <a:ln/>
        </p:spPr>
        <p:txBody>
          <a:bodyPr wrap="square" lIns="0" tIns="0" rIns="0" bIns="0" rtlCol="0" anchor="ctr"/>
          <a:lstStyle/>
          <a:p>
            <a:pPr algn="ctr" indent="0" marL="0">
              <a:buNone/>
            </a:pPr>
            <a:r>
              <a:rPr lang="en-US" sz="1900" b="1" dirty="0">
                <a:solidFill>
                  <a:srgbClr val="1B1F3B"/>
                </a:solidFill>
                <a:latin typeface="Cambria" pitchFamily="34" charset="0"/>
                <a:ea typeface="Cambria" pitchFamily="34" charset="-122"/>
                <a:cs typeface="Cambria" pitchFamily="34" charset="-120"/>
              </a:rPr>
              <a:t>Legitimacy</a:t>
            </a:r>
            <a:endParaRPr lang="en-US" sz="1900" dirty="0"/>
          </a:p>
        </p:txBody>
      </p:sp>
      <p:sp>
        <p:nvSpPr>
          <p:cNvPr id="8" name="Text 5"/>
          <p:cNvSpPr/>
          <p:nvPr/>
        </p:nvSpPr>
        <p:spPr>
          <a:xfrm>
            <a:off x="960120" y="3886200"/>
            <a:ext cx="2606040" cy="1463040"/>
          </a:xfrm>
          <a:prstGeom prst="rect">
            <a:avLst/>
          </a:prstGeom>
          <a:noFill/>
          <a:ln/>
        </p:spPr>
        <p:txBody>
          <a:bodyPr wrap="square" lIns="0" tIns="0" rIns="0" bIns="0" rtlCol="0" anchor="ctr"/>
          <a:lstStyle/>
          <a:p>
            <a:pPr algn="ctr" indent="0" marL="0">
              <a:lnSpc>
                <a:spcPct val="130000"/>
              </a:lnSpc>
              <a:buNone/>
            </a:pPr>
            <a:r>
              <a:rPr lang="en-US" sz="1300" dirty="0">
                <a:solidFill>
                  <a:srgbClr val="6B7290"/>
                </a:solidFill>
                <a:latin typeface="Calibri" pitchFamily="34" charset="0"/>
                <a:ea typeface="Calibri" pitchFamily="34" charset="-122"/>
                <a:cs typeface="Calibri" pitchFamily="34" charset="-120"/>
              </a:rPr>
              <a:t>People accept decisions because they trust how they were made — not just what was decided.</a:t>
            </a:r>
            <a:endParaRPr lang="en-US" sz="1300" dirty="0"/>
          </a:p>
        </p:txBody>
      </p:sp>
      <p:sp>
        <p:nvSpPr>
          <p:cNvPr id="9" name="Shape 6"/>
          <p:cNvSpPr/>
          <p:nvPr/>
        </p:nvSpPr>
        <p:spPr>
          <a:xfrm>
            <a:off x="4206240" y="1874520"/>
            <a:ext cx="3246120" cy="3657600"/>
          </a:xfrm>
          <a:prstGeom prst="roundRect">
            <a:avLst>
              <a:gd name="adj" fmla="val 2254"/>
            </a:avLst>
          </a:prstGeom>
          <a:solidFill>
            <a:srgbClr val="FFFFFF"/>
          </a:solidFill>
          <a:ln/>
          <a:effectLst>
            <a:outerShdw sx="100000" sy="100000" kx="0" ky="0" algn="bl" rotWithShape="0" blurRad="101600" dist="38100" dir="5400000">
              <a:srgbClr val="000000">
                <a:alpha val="12000"/>
              </a:srgbClr>
            </a:outerShdw>
          </a:effectLst>
        </p:spPr>
      </p:sp>
      <p:sp>
        <p:nvSpPr>
          <p:cNvPr id="10" name="Shape 7"/>
          <p:cNvSpPr/>
          <p:nvPr/>
        </p:nvSpPr>
        <p:spPr>
          <a:xfrm>
            <a:off x="5394960" y="2240280"/>
            <a:ext cx="868680" cy="868680"/>
          </a:xfrm>
          <a:prstGeom prst="ellipse">
            <a:avLst/>
          </a:prstGeom>
          <a:solidFill>
            <a:srgbClr val="E7E9F3"/>
          </a:solidFill>
          <a:ln/>
        </p:spPr>
      </p:sp>
      <p:pic>
        <p:nvPicPr>
          <p:cNvPr id="11" name="Image 1" descr="preencoded.png">    </p:cNvPr>
          <p:cNvPicPr>
            <a:picLocks noChangeAspect="1"/>
          </p:cNvPicPr>
          <p:nvPr/>
        </p:nvPicPr>
        <p:blipFill>
          <a:blip r:embed="rId2"/>
          <a:stretch>
            <a:fillRect/>
          </a:stretch>
        </p:blipFill>
        <p:spPr>
          <a:xfrm>
            <a:off x="5620817" y="2466137"/>
            <a:ext cx="416966" cy="416966"/>
          </a:xfrm>
          <a:prstGeom prst="rect">
            <a:avLst/>
          </a:prstGeom>
        </p:spPr>
      </p:pic>
      <p:sp>
        <p:nvSpPr>
          <p:cNvPr id="12" name="Text 8"/>
          <p:cNvSpPr/>
          <p:nvPr/>
        </p:nvSpPr>
        <p:spPr>
          <a:xfrm>
            <a:off x="4434840" y="3383280"/>
            <a:ext cx="2788920" cy="457200"/>
          </a:xfrm>
          <a:prstGeom prst="rect">
            <a:avLst/>
          </a:prstGeom>
          <a:noFill/>
          <a:ln/>
        </p:spPr>
        <p:txBody>
          <a:bodyPr wrap="square" lIns="0" tIns="0" rIns="0" bIns="0" rtlCol="0" anchor="ctr"/>
          <a:lstStyle/>
          <a:p>
            <a:pPr algn="ctr" indent="0" marL="0">
              <a:buNone/>
            </a:pPr>
            <a:r>
              <a:rPr lang="en-US" sz="1900" b="1" dirty="0">
                <a:solidFill>
                  <a:srgbClr val="1B1F3B"/>
                </a:solidFill>
                <a:latin typeface="Cambria" pitchFamily="34" charset="0"/>
                <a:ea typeface="Cambria" pitchFamily="34" charset="-122"/>
                <a:cs typeface="Cambria" pitchFamily="34" charset="-120"/>
              </a:rPr>
              <a:t>Renewal</a:t>
            </a:r>
            <a:endParaRPr lang="en-US" sz="1900" dirty="0"/>
          </a:p>
        </p:txBody>
      </p:sp>
      <p:sp>
        <p:nvSpPr>
          <p:cNvPr id="13" name="Text 9"/>
          <p:cNvSpPr/>
          <p:nvPr/>
        </p:nvSpPr>
        <p:spPr>
          <a:xfrm>
            <a:off x="4526280" y="3886200"/>
            <a:ext cx="2606040" cy="1463040"/>
          </a:xfrm>
          <a:prstGeom prst="rect">
            <a:avLst/>
          </a:prstGeom>
          <a:noFill/>
          <a:ln/>
        </p:spPr>
        <p:txBody>
          <a:bodyPr wrap="square" lIns="0" tIns="0" rIns="0" bIns="0" rtlCol="0" anchor="ctr"/>
          <a:lstStyle/>
          <a:p>
            <a:pPr algn="ctr" indent="0" marL="0">
              <a:lnSpc>
                <a:spcPct val="130000"/>
              </a:lnSpc>
              <a:buNone/>
            </a:pPr>
            <a:r>
              <a:rPr lang="en-US" sz="1300" dirty="0">
                <a:solidFill>
                  <a:srgbClr val="6B7290"/>
                </a:solidFill>
                <a:latin typeface="Calibri" pitchFamily="34" charset="0"/>
                <a:ea typeface="Calibri" pitchFamily="34" charset="-122"/>
                <a:cs typeface="Calibri" pitchFamily="34" charset="-120"/>
              </a:rPr>
              <a:t>New contributors are deliberately brought into decision-making, not just into ticket queues.</a:t>
            </a:r>
            <a:endParaRPr lang="en-US" sz="1300" dirty="0"/>
          </a:p>
        </p:txBody>
      </p:sp>
      <p:sp>
        <p:nvSpPr>
          <p:cNvPr id="14" name="Shape 10"/>
          <p:cNvSpPr/>
          <p:nvPr/>
        </p:nvSpPr>
        <p:spPr>
          <a:xfrm>
            <a:off x="7772400" y="1874520"/>
            <a:ext cx="3246120" cy="3657600"/>
          </a:xfrm>
          <a:prstGeom prst="roundRect">
            <a:avLst>
              <a:gd name="adj" fmla="val 2254"/>
            </a:avLst>
          </a:prstGeom>
          <a:solidFill>
            <a:srgbClr val="FFFFFF"/>
          </a:solidFill>
          <a:ln/>
          <a:effectLst>
            <a:outerShdw sx="100000" sy="100000" kx="0" ky="0" algn="bl" rotWithShape="0" blurRad="101600" dist="38100" dir="5400000">
              <a:srgbClr val="000000">
                <a:alpha val="12000"/>
              </a:srgbClr>
            </a:outerShdw>
          </a:effectLst>
        </p:spPr>
      </p:sp>
      <p:sp>
        <p:nvSpPr>
          <p:cNvPr id="15" name="Shape 11"/>
          <p:cNvSpPr/>
          <p:nvPr/>
        </p:nvSpPr>
        <p:spPr>
          <a:xfrm>
            <a:off x="8961120" y="2240280"/>
            <a:ext cx="868680" cy="868680"/>
          </a:xfrm>
          <a:prstGeom prst="ellipse">
            <a:avLst/>
          </a:prstGeom>
          <a:solidFill>
            <a:srgbClr val="E7E9F3"/>
          </a:solidFill>
          <a:ln/>
        </p:spPr>
      </p:sp>
      <p:pic>
        <p:nvPicPr>
          <p:cNvPr id="16" name="Image 2" descr="preencoded.png">    </p:cNvPr>
          <p:cNvPicPr>
            <a:picLocks noChangeAspect="1"/>
          </p:cNvPicPr>
          <p:nvPr/>
        </p:nvPicPr>
        <p:blipFill>
          <a:blip r:embed="rId3"/>
          <a:stretch>
            <a:fillRect/>
          </a:stretch>
        </p:blipFill>
        <p:spPr>
          <a:xfrm>
            <a:off x="9186977" y="2466137"/>
            <a:ext cx="416966" cy="416966"/>
          </a:xfrm>
          <a:prstGeom prst="rect">
            <a:avLst/>
          </a:prstGeom>
        </p:spPr>
      </p:pic>
      <p:sp>
        <p:nvSpPr>
          <p:cNvPr id="17" name="Text 12"/>
          <p:cNvSpPr/>
          <p:nvPr/>
        </p:nvSpPr>
        <p:spPr>
          <a:xfrm>
            <a:off x="8001000" y="3383280"/>
            <a:ext cx="2788920" cy="457200"/>
          </a:xfrm>
          <a:prstGeom prst="rect">
            <a:avLst/>
          </a:prstGeom>
          <a:noFill/>
          <a:ln/>
        </p:spPr>
        <p:txBody>
          <a:bodyPr wrap="square" lIns="0" tIns="0" rIns="0" bIns="0" rtlCol="0" anchor="ctr"/>
          <a:lstStyle/>
          <a:p>
            <a:pPr algn="ctr" indent="0" marL="0">
              <a:buNone/>
            </a:pPr>
            <a:r>
              <a:rPr lang="en-US" sz="1900" b="1" dirty="0">
                <a:solidFill>
                  <a:srgbClr val="1B1F3B"/>
                </a:solidFill>
                <a:latin typeface="Cambria" pitchFamily="34" charset="0"/>
                <a:ea typeface="Cambria" pitchFamily="34" charset="-122"/>
                <a:cs typeface="Cambria" pitchFamily="34" charset="-120"/>
              </a:rPr>
              <a:t>Resilience</a:t>
            </a:r>
            <a:endParaRPr lang="en-US" sz="1900" dirty="0"/>
          </a:p>
        </p:txBody>
      </p:sp>
      <p:sp>
        <p:nvSpPr>
          <p:cNvPr id="18" name="Text 13"/>
          <p:cNvSpPr/>
          <p:nvPr/>
        </p:nvSpPr>
        <p:spPr>
          <a:xfrm>
            <a:off x="8092440" y="3886200"/>
            <a:ext cx="2606040" cy="1463040"/>
          </a:xfrm>
          <a:prstGeom prst="rect">
            <a:avLst/>
          </a:prstGeom>
          <a:noFill/>
          <a:ln/>
        </p:spPr>
        <p:txBody>
          <a:bodyPr wrap="square" lIns="0" tIns="0" rIns="0" bIns="0" rtlCol="0" anchor="ctr"/>
          <a:lstStyle/>
          <a:p>
            <a:pPr algn="ctr" indent="0" marL="0">
              <a:lnSpc>
                <a:spcPct val="130000"/>
              </a:lnSpc>
              <a:buNone/>
            </a:pPr>
            <a:r>
              <a:rPr lang="en-US" sz="1300" dirty="0">
                <a:solidFill>
                  <a:srgbClr val="6B7290"/>
                </a:solidFill>
                <a:latin typeface="Calibri" pitchFamily="34" charset="0"/>
                <a:ea typeface="Calibri" pitchFamily="34" charset="-122"/>
                <a:cs typeface="Calibri" pitchFamily="34" charset="-120"/>
              </a:rPr>
              <a:t>The structure has a way to absorb conflict, burnout, and outside pressure without breaking.</a:t>
            </a:r>
            <a:endParaRPr lang="en-US" sz="1300" dirty="0"/>
          </a:p>
        </p:txBody>
      </p:sp>
      <p:sp>
        <p:nvSpPr>
          <p:cNvPr id="19" name="Text 14"/>
          <p:cNvSpPr/>
          <p:nvPr/>
        </p:nvSpPr>
        <p:spPr>
          <a:xfrm>
            <a:off x="11368735" y="6400800"/>
            <a:ext cx="548640" cy="274320"/>
          </a:xfrm>
          <a:prstGeom prst="rect">
            <a:avLst/>
          </a:prstGeom>
          <a:noFill/>
          <a:ln/>
        </p:spPr>
        <p:txBody>
          <a:bodyPr wrap="square" lIns="0" tIns="0" rIns="0" bIns="0" rtlCol="0" anchor="ctr"/>
          <a:lstStyle/>
          <a:p>
            <a:pPr algn="r" indent="0" marL="0">
              <a:buNone/>
            </a:pPr>
            <a:r>
              <a:rPr lang="en-US" sz="1000" dirty="0">
                <a:solidFill>
                  <a:srgbClr val="6B7290"/>
                </a:solidFill>
                <a:latin typeface="Calibri" pitchFamily="34" charset="0"/>
                <a:ea typeface="Calibri" pitchFamily="34" charset="-122"/>
                <a:cs typeface="Calibri" pitchFamily="34" charset="-120"/>
              </a:rPr>
              <a:t>11</a:t>
            </a:r>
            <a:endParaRPr lang="en-US" sz="1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502920"/>
            <a:ext cx="7315200" cy="320040"/>
          </a:xfrm>
          <a:prstGeom prst="rect">
            <a:avLst/>
          </a:prstGeom>
          <a:noFill/>
          <a:ln/>
        </p:spPr>
        <p:txBody>
          <a:bodyPr wrap="square" lIns="0" tIns="0" rIns="0" bIns="0" rtlCol="0" anchor="ctr"/>
          <a:lstStyle/>
          <a:p>
            <a:pPr indent="0" marL="0">
              <a:buNone/>
            </a:pPr>
            <a:r>
              <a:rPr lang="en-US" sz="1250" b="1" spc="200" kern="0" dirty="0">
                <a:solidFill>
                  <a:srgbClr val="D9542F"/>
                </a:solidFill>
                <a:latin typeface="Calibri" pitchFamily="34" charset="0"/>
                <a:ea typeface="Calibri" pitchFamily="34" charset="-122"/>
                <a:cs typeface="Calibri" pitchFamily="34" charset="-120"/>
              </a:rPr>
              <a:t>PART THREE · WHERE IT'S CRACKING</a:t>
            </a:r>
            <a:endParaRPr lang="en-US" sz="1250" dirty="0"/>
          </a:p>
        </p:txBody>
      </p:sp>
      <p:sp>
        <p:nvSpPr>
          <p:cNvPr id="3" name="Text 1"/>
          <p:cNvSpPr/>
          <p:nvPr/>
        </p:nvSpPr>
        <p:spPr>
          <a:xfrm>
            <a:off x="640080" y="914400"/>
            <a:ext cx="10058400" cy="548640"/>
          </a:xfrm>
          <a:prstGeom prst="rect">
            <a:avLst/>
          </a:prstGeom>
          <a:noFill/>
          <a:ln/>
        </p:spPr>
        <p:txBody>
          <a:bodyPr wrap="square" lIns="0" tIns="0" rIns="0" bIns="0" rtlCol="0" anchor="ctr"/>
          <a:lstStyle/>
          <a:p>
            <a:pPr indent="0" marL="0">
              <a:buNone/>
            </a:pPr>
            <a:r>
              <a:rPr lang="en-US" sz="2700" b="1" dirty="0">
                <a:solidFill>
                  <a:srgbClr val="1B1F3B"/>
                </a:solidFill>
                <a:latin typeface="Cambria" pitchFamily="34" charset="0"/>
                <a:ea typeface="Cambria" pitchFamily="34" charset="-122"/>
                <a:cs typeface="Cambria" pitchFamily="34" charset="-120"/>
              </a:rPr>
              <a:t>Four pressures on the model right now</a:t>
            </a:r>
            <a:endParaRPr lang="en-US" sz="2700" dirty="0"/>
          </a:p>
        </p:txBody>
      </p:sp>
      <p:sp>
        <p:nvSpPr>
          <p:cNvPr id="4" name="Shape 2"/>
          <p:cNvSpPr/>
          <p:nvPr/>
        </p:nvSpPr>
        <p:spPr>
          <a:xfrm>
            <a:off x="640080" y="1920240"/>
            <a:ext cx="685800" cy="685800"/>
          </a:xfrm>
          <a:prstGeom prst="ellipse">
            <a:avLst/>
          </a:prstGeom>
          <a:solidFill>
            <a:srgbClr val="E7E9F3"/>
          </a:solidFill>
          <a:ln/>
        </p:spPr>
      </p:sp>
      <p:pic>
        <p:nvPicPr>
          <p:cNvPr id="5" name="Image 0" descr="preencoded.png">    </p:cNvPr>
          <p:cNvPicPr>
            <a:picLocks noChangeAspect="1"/>
          </p:cNvPicPr>
          <p:nvPr/>
        </p:nvPicPr>
        <p:blipFill>
          <a:blip r:embed="rId1"/>
          <a:stretch>
            <a:fillRect/>
          </a:stretch>
        </p:blipFill>
        <p:spPr>
          <a:xfrm>
            <a:off x="818388" y="2098548"/>
            <a:ext cx="329184" cy="329184"/>
          </a:xfrm>
          <a:prstGeom prst="rect">
            <a:avLst/>
          </a:prstGeom>
        </p:spPr>
      </p:pic>
      <p:sp>
        <p:nvSpPr>
          <p:cNvPr id="6" name="Text 3"/>
          <p:cNvSpPr/>
          <p:nvPr/>
        </p:nvSpPr>
        <p:spPr>
          <a:xfrm>
            <a:off x="1508760" y="1892808"/>
            <a:ext cx="4206240" cy="365760"/>
          </a:xfrm>
          <a:prstGeom prst="rect">
            <a:avLst/>
          </a:prstGeom>
          <a:noFill/>
          <a:ln/>
        </p:spPr>
        <p:txBody>
          <a:bodyPr wrap="square" lIns="0" tIns="0" rIns="0" bIns="0" rtlCol="0" anchor="ctr"/>
          <a:lstStyle/>
          <a:p>
            <a:pPr indent="0" marL="0">
              <a:buNone/>
            </a:pPr>
            <a:r>
              <a:rPr lang="en-US" sz="1550" b="1" dirty="0">
                <a:solidFill>
                  <a:srgbClr val="1B1F3B"/>
                </a:solidFill>
                <a:latin typeface="Calibri" pitchFamily="34" charset="0"/>
                <a:ea typeface="Calibri" pitchFamily="34" charset="-122"/>
                <a:cs typeface="Calibri" pitchFamily="34" charset="-120"/>
              </a:rPr>
              <a:t>Volunteer time is finite</a:t>
            </a:r>
            <a:endParaRPr lang="en-US" sz="1550" dirty="0"/>
          </a:p>
        </p:txBody>
      </p:sp>
      <p:sp>
        <p:nvSpPr>
          <p:cNvPr id="7" name="Text 4"/>
          <p:cNvSpPr/>
          <p:nvPr/>
        </p:nvSpPr>
        <p:spPr>
          <a:xfrm>
            <a:off x="1508760" y="2240280"/>
            <a:ext cx="4297680" cy="685800"/>
          </a:xfrm>
          <a:prstGeom prst="rect">
            <a:avLst/>
          </a:prstGeom>
          <a:noFill/>
          <a:ln/>
        </p:spPr>
        <p:txBody>
          <a:bodyPr wrap="square" lIns="0" tIns="0" rIns="0" bIns="0" rtlCol="0" anchor="ctr"/>
          <a:lstStyle/>
          <a:p>
            <a:pPr indent="0" marL="0">
              <a:lnSpc>
                <a:spcPct val="120000"/>
              </a:lnSpc>
              <a:buNone/>
            </a:pPr>
            <a:r>
              <a:rPr lang="en-US" sz="1250" dirty="0">
                <a:solidFill>
                  <a:srgbClr val="6B7290"/>
                </a:solidFill>
                <a:latin typeface="Calibri" pitchFamily="34" charset="0"/>
                <a:ea typeface="Calibri" pitchFamily="34" charset="-122"/>
                <a:cs typeface="Calibri" pitchFamily="34" charset="-120"/>
              </a:rPr>
              <a:t>The same small group of people carries governance work on top of code — and burns out.</a:t>
            </a:r>
            <a:endParaRPr lang="en-US" sz="1250" dirty="0"/>
          </a:p>
        </p:txBody>
      </p:sp>
      <p:sp>
        <p:nvSpPr>
          <p:cNvPr id="8" name="Shape 5"/>
          <p:cNvSpPr/>
          <p:nvPr/>
        </p:nvSpPr>
        <p:spPr>
          <a:xfrm>
            <a:off x="5943600" y="1920240"/>
            <a:ext cx="685800" cy="685800"/>
          </a:xfrm>
          <a:prstGeom prst="ellipse">
            <a:avLst/>
          </a:prstGeom>
          <a:solidFill>
            <a:srgbClr val="E7E9F3"/>
          </a:solidFill>
          <a:ln/>
        </p:spPr>
      </p:sp>
      <p:pic>
        <p:nvPicPr>
          <p:cNvPr id="9" name="Image 1" descr="preencoded.png">    </p:cNvPr>
          <p:cNvPicPr>
            <a:picLocks noChangeAspect="1"/>
          </p:cNvPicPr>
          <p:nvPr/>
        </p:nvPicPr>
        <p:blipFill>
          <a:blip r:embed="rId2"/>
          <a:stretch>
            <a:fillRect/>
          </a:stretch>
        </p:blipFill>
        <p:spPr>
          <a:xfrm>
            <a:off x="6121908" y="2098548"/>
            <a:ext cx="329184" cy="329184"/>
          </a:xfrm>
          <a:prstGeom prst="rect">
            <a:avLst/>
          </a:prstGeom>
        </p:spPr>
      </p:pic>
      <p:sp>
        <p:nvSpPr>
          <p:cNvPr id="10" name="Text 6"/>
          <p:cNvSpPr/>
          <p:nvPr/>
        </p:nvSpPr>
        <p:spPr>
          <a:xfrm>
            <a:off x="6812280" y="1892808"/>
            <a:ext cx="4206240" cy="365760"/>
          </a:xfrm>
          <a:prstGeom prst="rect">
            <a:avLst/>
          </a:prstGeom>
          <a:noFill/>
          <a:ln/>
        </p:spPr>
        <p:txBody>
          <a:bodyPr wrap="square" lIns="0" tIns="0" rIns="0" bIns="0" rtlCol="0" anchor="ctr"/>
          <a:lstStyle/>
          <a:p>
            <a:pPr indent="0" marL="0">
              <a:buNone/>
            </a:pPr>
            <a:r>
              <a:rPr lang="en-US" sz="1550" b="1" dirty="0">
                <a:solidFill>
                  <a:srgbClr val="1B1F3B"/>
                </a:solidFill>
                <a:latin typeface="Calibri" pitchFamily="34" charset="0"/>
                <a:ea typeface="Calibri" pitchFamily="34" charset="-122"/>
                <a:cs typeface="Calibri" pitchFamily="34" charset="-120"/>
              </a:rPr>
              <a:t>Platform consolidation</a:t>
            </a:r>
            <a:endParaRPr lang="en-US" sz="1550" dirty="0"/>
          </a:p>
        </p:txBody>
      </p:sp>
      <p:sp>
        <p:nvSpPr>
          <p:cNvPr id="11" name="Text 7"/>
          <p:cNvSpPr/>
          <p:nvPr/>
        </p:nvSpPr>
        <p:spPr>
          <a:xfrm>
            <a:off x="6812280" y="2240280"/>
            <a:ext cx="4297680" cy="685800"/>
          </a:xfrm>
          <a:prstGeom prst="rect">
            <a:avLst/>
          </a:prstGeom>
          <a:noFill/>
          <a:ln/>
        </p:spPr>
        <p:txBody>
          <a:bodyPr wrap="square" lIns="0" tIns="0" rIns="0" bIns="0" rtlCol="0" anchor="ctr"/>
          <a:lstStyle/>
          <a:p>
            <a:pPr indent="0" marL="0">
              <a:lnSpc>
                <a:spcPct val="120000"/>
              </a:lnSpc>
              <a:buNone/>
            </a:pPr>
            <a:r>
              <a:rPr lang="en-US" sz="1250" dirty="0">
                <a:solidFill>
                  <a:srgbClr val="6B7290"/>
                </a:solidFill>
                <a:latin typeface="Calibri" pitchFamily="34" charset="0"/>
                <a:ea typeface="Calibri" pitchFamily="34" charset="-122"/>
                <a:cs typeface="Calibri" pitchFamily="34" charset="-120"/>
              </a:rPr>
              <a:t>Forges, chat, and identity increasingly live on infrastructure KDE doesn't control.</a:t>
            </a:r>
            <a:endParaRPr lang="en-US" sz="1250" dirty="0"/>
          </a:p>
        </p:txBody>
      </p:sp>
      <p:sp>
        <p:nvSpPr>
          <p:cNvPr id="12" name="Shape 8"/>
          <p:cNvSpPr/>
          <p:nvPr/>
        </p:nvSpPr>
        <p:spPr>
          <a:xfrm>
            <a:off x="640080" y="3291840"/>
            <a:ext cx="685800" cy="685800"/>
          </a:xfrm>
          <a:prstGeom prst="ellipse">
            <a:avLst/>
          </a:prstGeom>
          <a:solidFill>
            <a:srgbClr val="E7E9F3"/>
          </a:solidFill>
          <a:ln/>
        </p:spPr>
      </p:sp>
      <p:pic>
        <p:nvPicPr>
          <p:cNvPr id="13" name="Image 2" descr="preencoded.png">    </p:cNvPr>
          <p:cNvPicPr>
            <a:picLocks noChangeAspect="1"/>
          </p:cNvPicPr>
          <p:nvPr/>
        </p:nvPicPr>
        <p:blipFill>
          <a:blip r:embed="rId3"/>
          <a:stretch>
            <a:fillRect/>
          </a:stretch>
        </p:blipFill>
        <p:spPr>
          <a:xfrm>
            <a:off x="818388" y="3470148"/>
            <a:ext cx="329184" cy="329184"/>
          </a:xfrm>
          <a:prstGeom prst="rect">
            <a:avLst/>
          </a:prstGeom>
        </p:spPr>
      </p:pic>
      <p:sp>
        <p:nvSpPr>
          <p:cNvPr id="14" name="Text 9"/>
          <p:cNvSpPr/>
          <p:nvPr/>
        </p:nvSpPr>
        <p:spPr>
          <a:xfrm>
            <a:off x="1508760" y="3264408"/>
            <a:ext cx="4206240" cy="365760"/>
          </a:xfrm>
          <a:prstGeom prst="rect">
            <a:avLst/>
          </a:prstGeom>
          <a:noFill/>
          <a:ln/>
        </p:spPr>
        <p:txBody>
          <a:bodyPr wrap="square" lIns="0" tIns="0" rIns="0" bIns="0" rtlCol="0" anchor="ctr"/>
          <a:lstStyle/>
          <a:p>
            <a:pPr indent="0" marL="0">
              <a:buNone/>
            </a:pPr>
            <a:r>
              <a:rPr lang="en-US" sz="1550" b="1" dirty="0">
                <a:solidFill>
                  <a:srgbClr val="1B1F3B"/>
                </a:solidFill>
                <a:latin typeface="Calibri" pitchFamily="34" charset="0"/>
                <a:ea typeface="Calibri" pitchFamily="34" charset="-122"/>
                <a:cs typeface="Calibri" pitchFamily="34" charset="-120"/>
              </a:rPr>
              <a:t>Corporate open-source capture</a:t>
            </a:r>
            <a:endParaRPr lang="en-US" sz="1550" dirty="0"/>
          </a:p>
        </p:txBody>
      </p:sp>
      <p:sp>
        <p:nvSpPr>
          <p:cNvPr id="15" name="Text 10"/>
          <p:cNvSpPr/>
          <p:nvPr/>
        </p:nvSpPr>
        <p:spPr>
          <a:xfrm>
            <a:off x="1508760" y="3611880"/>
            <a:ext cx="4297680" cy="685800"/>
          </a:xfrm>
          <a:prstGeom prst="rect">
            <a:avLst/>
          </a:prstGeom>
          <a:noFill/>
          <a:ln/>
        </p:spPr>
        <p:txBody>
          <a:bodyPr wrap="square" lIns="0" tIns="0" rIns="0" bIns="0" rtlCol="0" anchor="ctr"/>
          <a:lstStyle/>
          <a:p>
            <a:pPr indent="0" marL="0">
              <a:lnSpc>
                <a:spcPct val="120000"/>
              </a:lnSpc>
              <a:buNone/>
            </a:pPr>
            <a:r>
              <a:rPr lang="en-US" sz="1250" dirty="0">
                <a:solidFill>
                  <a:srgbClr val="6B7290"/>
                </a:solidFill>
                <a:latin typeface="Calibri" pitchFamily="34" charset="0"/>
                <a:ea typeface="Calibri" pitchFamily="34" charset="-122"/>
                <a:cs typeface="Calibri" pitchFamily="34" charset="-120"/>
              </a:rPr>
              <a:t>Companies fund contributors, then quietly steer roadmaps through paid headcount.</a:t>
            </a:r>
            <a:endParaRPr lang="en-US" sz="1250" dirty="0"/>
          </a:p>
        </p:txBody>
      </p:sp>
      <p:sp>
        <p:nvSpPr>
          <p:cNvPr id="16" name="Shape 11"/>
          <p:cNvSpPr/>
          <p:nvPr/>
        </p:nvSpPr>
        <p:spPr>
          <a:xfrm>
            <a:off x="5943600" y="3291840"/>
            <a:ext cx="685800" cy="685800"/>
          </a:xfrm>
          <a:prstGeom prst="ellipse">
            <a:avLst/>
          </a:prstGeom>
          <a:solidFill>
            <a:srgbClr val="E7E9F3"/>
          </a:solidFill>
          <a:ln/>
        </p:spPr>
      </p:sp>
      <p:pic>
        <p:nvPicPr>
          <p:cNvPr id="17" name="Image 3" descr="preencoded.png">    </p:cNvPr>
          <p:cNvPicPr>
            <a:picLocks noChangeAspect="1"/>
          </p:cNvPicPr>
          <p:nvPr/>
        </p:nvPicPr>
        <p:blipFill>
          <a:blip r:embed="rId4"/>
          <a:stretch>
            <a:fillRect/>
          </a:stretch>
        </p:blipFill>
        <p:spPr>
          <a:xfrm>
            <a:off x="6121908" y="3470148"/>
            <a:ext cx="329184" cy="329184"/>
          </a:xfrm>
          <a:prstGeom prst="rect">
            <a:avLst/>
          </a:prstGeom>
        </p:spPr>
      </p:pic>
      <p:sp>
        <p:nvSpPr>
          <p:cNvPr id="18" name="Text 12"/>
          <p:cNvSpPr/>
          <p:nvPr/>
        </p:nvSpPr>
        <p:spPr>
          <a:xfrm>
            <a:off x="6812280" y="3264408"/>
            <a:ext cx="4206240" cy="365760"/>
          </a:xfrm>
          <a:prstGeom prst="rect">
            <a:avLst/>
          </a:prstGeom>
          <a:noFill/>
          <a:ln/>
        </p:spPr>
        <p:txBody>
          <a:bodyPr wrap="square" lIns="0" tIns="0" rIns="0" bIns="0" rtlCol="0" anchor="ctr"/>
          <a:lstStyle/>
          <a:p>
            <a:pPr indent="0" marL="0">
              <a:buNone/>
            </a:pPr>
            <a:r>
              <a:rPr lang="en-US" sz="1550" b="1" dirty="0">
                <a:solidFill>
                  <a:srgbClr val="1B1F3B"/>
                </a:solidFill>
                <a:latin typeface="Calibri" pitchFamily="34" charset="0"/>
                <a:ea typeface="Calibri" pitchFamily="34" charset="-122"/>
                <a:cs typeface="Calibri" pitchFamily="34" charset="-120"/>
              </a:rPr>
              <a:t>Generational handoff</a:t>
            </a:r>
            <a:endParaRPr lang="en-US" sz="1550" dirty="0"/>
          </a:p>
        </p:txBody>
      </p:sp>
      <p:sp>
        <p:nvSpPr>
          <p:cNvPr id="19" name="Text 13"/>
          <p:cNvSpPr/>
          <p:nvPr/>
        </p:nvSpPr>
        <p:spPr>
          <a:xfrm>
            <a:off x="6812280" y="3611880"/>
            <a:ext cx="4297680" cy="685800"/>
          </a:xfrm>
          <a:prstGeom prst="rect">
            <a:avLst/>
          </a:prstGeom>
          <a:noFill/>
          <a:ln/>
        </p:spPr>
        <p:txBody>
          <a:bodyPr wrap="square" lIns="0" tIns="0" rIns="0" bIns="0" rtlCol="0" anchor="ctr"/>
          <a:lstStyle/>
          <a:p>
            <a:pPr indent="0" marL="0">
              <a:lnSpc>
                <a:spcPct val="120000"/>
              </a:lnSpc>
              <a:buNone/>
            </a:pPr>
            <a:r>
              <a:rPr lang="en-US" sz="1250" dirty="0">
                <a:solidFill>
                  <a:srgbClr val="6B7290"/>
                </a:solidFill>
                <a:latin typeface="Calibri" pitchFamily="34" charset="0"/>
                <a:ea typeface="Calibri" pitchFamily="34" charset="-122"/>
                <a:cs typeface="Calibri" pitchFamily="34" charset="-120"/>
              </a:rPr>
              <a:t>Institutional memory lives in people's heads more than in documents.</a:t>
            </a:r>
            <a:endParaRPr lang="en-US" sz="1250" dirty="0"/>
          </a:p>
        </p:txBody>
      </p:sp>
      <p:sp>
        <p:nvSpPr>
          <p:cNvPr id="20" name="Text 14"/>
          <p:cNvSpPr/>
          <p:nvPr/>
        </p:nvSpPr>
        <p:spPr>
          <a:xfrm>
            <a:off x="11368735" y="6400800"/>
            <a:ext cx="548640" cy="274320"/>
          </a:xfrm>
          <a:prstGeom prst="rect">
            <a:avLst/>
          </a:prstGeom>
          <a:noFill/>
          <a:ln/>
        </p:spPr>
        <p:txBody>
          <a:bodyPr wrap="square" lIns="0" tIns="0" rIns="0" bIns="0" rtlCol="0" anchor="ctr"/>
          <a:lstStyle/>
          <a:p>
            <a:pPr algn="r" indent="0" marL="0">
              <a:buNone/>
            </a:pPr>
            <a:r>
              <a:rPr lang="en-US" sz="1000" dirty="0">
                <a:solidFill>
                  <a:srgbClr val="6B7290"/>
                </a:solidFill>
                <a:latin typeface="Calibri" pitchFamily="34" charset="0"/>
                <a:ea typeface="Calibri" pitchFamily="34" charset="-122"/>
                <a:cs typeface="Calibri" pitchFamily="34" charset="-120"/>
              </a:rPr>
              <a:t>12</a:t>
            </a:r>
            <a:endParaRPr lang="en-US" sz="10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4F5F9"/>
        </a:solidFill>
      </p:bgPr>
    </p:bg>
    <p:spTree>
      <p:nvGrpSpPr>
        <p:cNvPr id="1" name=""/>
        <p:cNvGrpSpPr/>
        <p:nvPr/>
      </p:nvGrpSpPr>
      <p:grpSpPr>
        <a:xfrm>
          <a:off x="0" y="0"/>
          <a:ext cx="0" cy="0"/>
          <a:chOff x="0" y="0"/>
          <a:chExt cx="0" cy="0"/>
        </a:xfrm>
      </p:grpSpPr>
      <p:sp>
        <p:nvSpPr>
          <p:cNvPr id="2" name="Text 0"/>
          <p:cNvSpPr/>
          <p:nvPr/>
        </p:nvSpPr>
        <p:spPr>
          <a:xfrm>
            <a:off x="640080" y="502920"/>
            <a:ext cx="7315200" cy="320040"/>
          </a:xfrm>
          <a:prstGeom prst="rect">
            <a:avLst/>
          </a:prstGeom>
          <a:noFill/>
          <a:ln/>
        </p:spPr>
        <p:txBody>
          <a:bodyPr wrap="square" lIns="0" tIns="0" rIns="0" bIns="0" rtlCol="0" anchor="ctr"/>
          <a:lstStyle/>
          <a:p>
            <a:pPr indent="0" marL="0">
              <a:buNone/>
            </a:pPr>
            <a:r>
              <a:rPr lang="en-US" sz="1250" b="1" spc="200" kern="0" dirty="0">
                <a:solidFill>
                  <a:srgbClr val="D9542F"/>
                </a:solidFill>
                <a:latin typeface="Calibri" pitchFamily="34" charset="0"/>
                <a:ea typeface="Calibri" pitchFamily="34" charset="-122"/>
                <a:cs typeface="Calibri" pitchFamily="34" charset="-120"/>
              </a:rPr>
              <a:t>PART FOUR · WHAT WE DO NEXT</a:t>
            </a:r>
            <a:endParaRPr lang="en-US" sz="1250" dirty="0"/>
          </a:p>
        </p:txBody>
      </p:sp>
      <p:sp>
        <p:nvSpPr>
          <p:cNvPr id="3" name="Text 1"/>
          <p:cNvSpPr/>
          <p:nvPr/>
        </p:nvSpPr>
        <p:spPr>
          <a:xfrm>
            <a:off x="640080" y="914400"/>
            <a:ext cx="10515600" cy="548640"/>
          </a:xfrm>
          <a:prstGeom prst="rect">
            <a:avLst/>
          </a:prstGeom>
          <a:noFill/>
          <a:ln/>
        </p:spPr>
        <p:txBody>
          <a:bodyPr wrap="square" lIns="0" tIns="0" rIns="0" bIns="0" rtlCol="0" anchor="ctr"/>
          <a:lstStyle/>
          <a:p>
            <a:pPr indent="0" marL="0">
              <a:buNone/>
            </a:pPr>
            <a:r>
              <a:rPr lang="en-US" sz="2500" b="1" dirty="0">
                <a:solidFill>
                  <a:srgbClr val="1B1F3B"/>
                </a:solidFill>
                <a:latin typeface="Cambria" pitchFamily="34" charset="0"/>
                <a:ea typeface="Cambria" pitchFamily="34" charset="-122"/>
                <a:cs typeface="Cambria" pitchFamily="34" charset="-120"/>
              </a:rPr>
              <a:t>Five concrete investments for the next decade</a:t>
            </a:r>
            <a:endParaRPr lang="en-US" sz="2500" dirty="0"/>
          </a:p>
        </p:txBody>
      </p:sp>
      <p:sp>
        <p:nvSpPr>
          <p:cNvPr id="4" name="Shape 2"/>
          <p:cNvSpPr/>
          <p:nvPr/>
        </p:nvSpPr>
        <p:spPr>
          <a:xfrm>
            <a:off x="640080" y="1764792"/>
            <a:ext cx="457200" cy="457200"/>
          </a:xfrm>
          <a:prstGeom prst="ellipse">
            <a:avLst/>
          </a:prstGeom>
          <a:solidFill>
            <a:srgbClr val="E7E9F3"/>
          </a:solidFill>
          <a:ln/>
        </p:spPr>
      </p:sp>
      <p:sp>
        <p:nvSpPr>
          <p:cNvPr id="5" name="Text 3"/>
          <p:cNvSpPr/>
          <p:nvPr/>
        </p:nvSpPr>
        <p:spPr>
          <a:xfrm>
            <a:off x="640080" y="1764792"/>
            <a:ext cx="457200" cy="457200"/>
          </a:xfrm>
          <a:prstGeom prst="rect">
            <a:avLst/>
          </a:prstGeom>
          <a:noFill/>
          <a:ln/>
        </p:spPr>
        <p:txBody>
          <a:bodyPr wrap="square" lIns="0" tIns="0" rIns="0" bIns="0" rtlCol="0" anchor="ctr"/>
          <a:lstStyle/>
          <a:p>
            <a:pPr algn="ctr" indent="0" marL="0">
              <a:buNone/>
            </a:pPr>
            <a:r>
              <a:rPr lang="en-US" sz="1600" b="1" dirty="0">
                <a:solidFill>
                  <a:srgbClr val="D9542F"/>
                </a:solidFill>
                <a:latin typeface="Cambria" pitchFamily="34" charset="0"/>
                <a:ea typeface="Cambria" pitchFamily="34" charset="-122"/>
                <a:cs typeface="Cambria" pitchFamily="34" charset="-120"/>
              </a:rPr>
              <a:t>1</a:t>
            </a:r>
            <a:endParaRPr lang="en-US" sz="1600" dirty="0"/>
          </a:p>
        </p:txBody>
      </p:sp>
      <p:sp>
        <p:nvSpPr>
          <p:cNvPr id="6" name="Text 4"/>
          <p:cNvSpPr/>
          <p:nvPr/>
        </p:nvSpPr>
        <p:spPr>
          <a:xfrm>
            <a:off x="1280160" y="1691640"/>
            <a:ext cx="10058400" cy="685800"/>
          </a:xfrm>
          <a:prstGeom prst="rect">
            <a:avLst/>
          </a:prstGeom>
          <a:noFill/>
          <a:ln/>
        </p:spPr>
        <p:txBody>
          <a:bodyPr wrap="square" lIns="0" tIns="0" rIns="0" bIns="0" rtlCol="0" anchor="ctr"/>
          <a:lstStyle/>
          <a:p>
            <a:pPr indent="0" marL="0">
              <a:lnSpc>
                <a:spcPct val="115000"/>
              </a:lnSpc>
              <a:buNone/>
            </a:pPr>
            <a:r>
              <a:rPr lang="en-US" sz="1600" dirty="0">
                <a:solidFill>
                  <a:srgbClr val="1B1F3B"/>
                </a:solidFill>
                <a:latin typeface="Calibri" pitchFamily="34" charset="0"/>
                <a:ea typeface="Calibri" pitchFamily="34" charset="-122"/>
                <a:cs typeface="Calibri" pitchFamily="34" charset="-120"/>
              </a:rPr>
              <a:t>Fund maintainer and governance time — not only feature development</a:t>
            </a:r>
            <a:endParaRPr lang="en-US" sz="1600" dirty="0"/>
          </a:p>
        </p:txBody>
      </p:sp>
      <p:sp>
        <p:nvSpPr>
          <p:cNvPr id="7" name="Shape 5"/>
          <p:cNvSpPr/>
          <p:nvPr/>
        </p:nvSpPr>
        <p:spPr>
          <a:xfrm>
            <a:off x="640080" y="2660904"/>
            <a:ext cx="457200" cy="457200"/>
          </a:xfrm>
          <a:prstGeom prst="ellipse">
            <a:avLst/>
          </a:prstGeom>
          <a:solidFill>
            <a:srgbClr val="E7E9F3"/>
          </a:solidFill>
          <a:ln/>
        </p:spPr>
      </p:sp>
      <p:sp>
        <p:nvSpPr>
          <p:cNvPr id="8" name="Text 6"/>
          <p:cNvSpPr/>
          <p:nvPr/>
        </p:nvSpPr>
        <p:spPr>
          <a:xfrm>
            <a:off x="640080" y="2660904"/>
            <a:ext cx="457200" cy="457200"/>
          </a:xfrm>
          <a:prstGeom prst="rect">
            <a:avLst/>
          </a:prstGeom>
          <a:noFill/>
          <a:ln/>
        </p:spPr>
        <p:txBody>
          <a:bodyPr wrap="square" lIns="0" tIns="0" rIns="0" bIns="0" rtlCol="0" anchor="ctr"/>
          <a:lstStyle/>
          <a:p>
            <a:pPr algn="ctr" indent="0" marL="0">
              <a:buNone/>
            </a:pPr>
            <a:r>
              <a:rPr lang="en-US" sz="1600" b="1" dirty="0">
                <a:solidFill>
                  <a:srgbClr val="D9542F"/>
                </a:solidFill>
                <a:latin typeface="Cambria" pitchFamily="34" charset="0"/>
                <a:ea typeface="Cambria" pitchFamily="34" charset="-122"/>
                <a:cs typeface="Cambria" pitchFamily="34" charset="-120"/>
              </a:rPr>
              <a:t>2</a:t>
            </a:r>
            <a:endParaRPr lang="en-US" sz="1600" dirty="0"/>
          </a:p>
        </p:txBody>
      </p:sp>
      <p:sp>
        <p:nvSpPr>
          <p:cNvPr id="9" name="Text 7"/>
          <p:cNvSpPr/>
          <p:nvPr/>
        </p:nvSpPr>
        <p:spPr>
          <a:xfrm>
            <a:off x="1280160" y="2587752"/>
            <a:ext cx="10058400" cy="685800"/>
          </a:xfrm>
          <a:prstGeom prst="rect">
            <a:avLst/>
          </a:prstGeom>
          <a:noFill/>
          <a:ln/>
        </p:spPr>
        <p:txBody>
          <a:bodyPr wrap="square" lIns="0" tIns="0" rIns="0" bIns="0" rtlCol="0" anchor="ctr"/>
          <a:lstStyle/>
          <a:p>
            <a:pPr indent="0" marL="0">
              <a:lnSpc>
                <a:spcPct val="115000"/>
              </a:lnSpc>
              <a:buNone/>
            </a:pPr>
            <a:r>
              <a:rPr lang="en-US" sz="1600" dirty="0">
                <a:solidFill>
                  <a:srgbClr val="1B1F3B"/>
                </a:solidFill>
                <a:latin typeface="Calibri" pitchFamily="34" charset="0"/>
                <a:ea typeface="Calibri" pitchFamily="34" charset="-122"/>
                <a:cs typeface="Calibri" pitchFamily="34" charset="-120"/>
              </a:rPr>
              <a:t>Write down institutional memory instead of keeping it in senior contributors' heads</a:t>
            </a:r>
            <a:endParaRPr lang="en-US" sz="1600" dirty="0"/>
          </a:p>
        </p:txBody>
      </p:sp>
      <p:sp>
        <p:nvSpPr>
          <p:cNvPr id="10" name="Shape 8"/>
          <p:cNvSpPr/>
          <p:nvPr/>
        </p:nvSpPr>
        <p:spPr>
          <a:xfrm>
            <a:off x="640080" y="3557016"/>
            <a:ext cx="457200" cy="457200"/>
          </a:xfrm>
          <a:prstGeom prst="ellipse">
            <a:avLst/>
          </a:prstGeom>
          <a:solidFill>
            <a:srgbClr val="E7E9F3"/>
          </a:solidFill>
          <a:ln/>
        </p:spPr>
      </p:sp>
      <p:sp>
        <p:nvSpPr>
          <p:cNvPr id="11" name="Text 9"/>
          <p:cNvSpPr/>
          <p:nvPr/>
        </p:nvSpPr>
        <p:spPr>
          <a:xfrm>
            <a:off x="640080" y="3557016"/>
            <a:ext cx="457200" cy="457200"/>
          </a:xfrm>
          <a:prstGeom prst="rect">
            <a:avLst/>
          </a:prstGeom>
          <a:noFill/>
          <a:ln/>
        </p:spPr>
        <p:txBody>
          <a:bodyPr wrap="square" lIns="0" tIns="0" rIns="0" bIns="0" rtlCol="0" anchor="ctr"/>
          <a:lstStyle/>
          <a:p>
            <a:pPr algn="ctr" indent="0" marL="0">
              <a:buNone/>
            </a:pPr>
            <a:r>
              <a:rPr lang="en-US" sz="1600" b="1" dirty="0">
                <a:solidFill>
                  <a:srgbClr val="D9542F"/>
                </a:solidFill>
                <a:latin typeface="Cambria" pitchFamily="34" charset="0"/>
                <a:ea typeface="Cambria" pitchFamily="34" charset="-122"/>
                <a:cs typeface="Cambria" pitchFamily="34" charset="-120"/>
              </a:rPr>
              <a:t>3</a:t>
            </a:r>
            <a:endParaRPr lang="en-US" sz="1600" dirty="0"/>
          </a:p>
        </p:txBody>
      </p:sp>
      <p:sp>
        <p:nvSpPr>
          <p:cNvPr id="12" name="Text 10"/>
          <p:cNvSpPr/>
          <p:nvPr/>
        </p:nvSpPr>
        <p:spPr>
          <a:xfrm>
            <a:off x="1280160" y="3483864"/>
            <a:ext cx="10058400" cy="685800"/>
          </a:xfrm>
          <a:prstGeom prst="rect">
            <a:avLst/>
          </a:prstGeom>
          <a:noFill/>
          <a:ln/>
        </p:spPr>
        <p:txBody>
          <a:bodyPr wrap="square" lIns="0" tIns="0" rIns="0" bIns="0" rtlCol="0" anchor="ctr"/>
          <a:lstStyle/>
          <a:p>
            <a:pPr indent="0" marL="0">
              <a:lnSpc>
                <a:spcPct val="115000"/>
              </a:lnSpc>
              <a:buNone/>
            </a:pPr>
            <a:r>
              <a:rPr lang="en-US" sz="1600" dirty="0">
                <a:solidFill>
                  <a:srgbClr val="1B1F3B"/>
                </a:solidFill>
                <a:latin typeface="Calibri" pitchFamily="34" charset="0"/>
                <a:ea typeface="Calibri" pitchFamily="34" charset="-122"/>
                <a:cs typeface="Calibri" pitchFamily="34" charset="-120"/>
              </a:rPr>
              <a:t>Build deliberate onboarding ramps into decision-making, not just into code</a:t>
            </a:r>
            <a:endParaRPr lang="en-US" sz="1600" dirty="0"/>
          </a:p>
        </p:txBody>
      </p:sp>
      <p:sp>
        <p:nvSpPr>
          <p:cNvPr id="13" name="Shape 11"/>
          <p:cNvSpPr/>
          <p:nvPr/>
        </p:nvSpPr>
        <p:spPr>
          <a:xfrm>
            <a:off x="640080" y="4453128"/>
            <a:ext cx="457200" cy="457200"/>
          </a:xfrm>
          <a:prstGeom prst="ellipse">
            <a:avLst/>
          </a:prstGeom>
          <a:solidFill>
            <a:srgbClr val="E7E9F3"/>
          </a:solidFill>
          <a:ln/>
        </p:spPr>
      </p:sp>
      <p:sp>
        <p:nvSpPr>
          <p:cNvPr id="14" name="Text 12"/>
          <p:cNvSpPr/>
          <p:nvPr/>
        </p:nvSpPr>
        <p:spPr>
          <a:xfrm>
            <a:off x="640080" y="4453128"/>
            <a:ext cx="457200" cy="457200"/>
          </a:xfrm>
          <a:prstGeom prst="rect">
            <a:avLst/>
          </a:prstGeom>
          <a:noFill/>
          <a:ln/>
        </p:spPr>
        <p:txBody>
          <a:bodyPr wrap="square" lIns="0" tIns="0" rIns="0" bIns="0" rtlCol="0" anchor="ctr"/>
          <a:lstStyle/>
          <a:p>
            <a:pPr algn="ctr" indent="0" marL="0">
              <a:buNone/>
            </a:pPr>
            <a:r>
              <a:rPr lang="en-US" sz="1600" b="1" dirty="0">
                <a:solidFill>
                  <a:srgbClr val="D9542F"/>
                </a:solidFill>
                <a:latin typeface="Cambria" pitchFamily="34" charset="0"/>
                <a:ea typeface="Cambria" pitchFamily="34" charset="-122"/>
                <a:cs typeface="Cambria" pitchFamily="34" charset="-120"/>
              </a:rPr>
              <a:t>4</a:t>
            </a:r>
            <a:endParaRPr lang="en-US" sz="1600" dirty="0"/>
          </a:p>
        </p:txBody>
      </p:sp>
      <p:sp>
        <p:nvSpPr>
          <p:cNvPr id="15" name="Text 13"/>
          <p:cNvSpPr/>
          <p:nvPr/>
        </p:nvSpPr>
        <p:spPr>
          <a:xfrm>
            <a:off x="1280160" y="4379976"/>
            <a:ext cx="10058400" cy="685800"/>
          </a:xfrm>
          <a:prstGeom prst="rect">
            <a:avLst/>
          </a:prstGeom>
          <a:noFill/>
          <a:ln/>
        </p:spPr>
        <p:txBody>
          <a:bodyPr wrap="square" lIns="0" tIns="0" rIns="0" bIns="0" rtlCol="0" anchor="ctr"/>
          <a:lstStyle/>
          <a:p>
            <a:pPr indent="0" marL="0">
              <a:lnSpc>
                <a:spcPct val="115000"/>
              </a:lnSpc>
              <a:buNone/>
            </a:pPr>
            <a:r>
              <a:rPr lang="en-US" sz="1600" dirty="0">
                <a:solidFill>
                  <a:srgbClr val="1B1F3B"/>
                </a:solidFill>
                <a:latin typeface="Calibri" pitchFamily="34" charset="0"/>
                <a:ea typeface="Calibri" pitchFamily="34" charset="-122"/>
                <a:cs typeface="Calibri" pitchFamily="34" charset="-120"/>
              </a:rPr>
              <a:t>Protect neutral infrastructure — forges, identity, communication — KDE actually controls</a:t>
            </a:r>
            <a:endParaRPr lang="en-US" sz="1600" dirty="0"/>
          </a:p>
        </p:txBody>
      </p:sp>
      <p:sp>
        <p:nvSpPr>
          <p:cNvPr id="16" name="Shape 14"/>
          <p:cNvSpPr/>
          <p:nvPr/>
        </p:nvSpPr>
        <p:spPr>
          <a:xfrm>
            <a:off x="640080" y="5349240"/>
            <a:ext cx="457200" cy="457200"/>
          </a:xfrm>
          <a:prstGeom prst="ellipse">
            <a:avLst/>
          </a:prstGeom>
          <a:solidFill>
            <a:srgbClr val="E7E9F3"/>
          </a:solidFill>
          <a:ln/>
        </p:spPr>
      </p:sp>
      <p:sp>
        <p:nvSpPr>
          <p:cNvPr id="17" name="Text 15"/>
          <p:cNvSpPr/>
          <p:nvPr/>
        </p:nvSpPr>
        <p:spPr>
          <a:xfrm>
            <a:off x="640080" y="5349240"/>
            <a:ext cx="457200" cy="457200"/>
          </a:xfrm>
          <a:prstGeom prst="rect">
            <a:avLst/>
          </a:prstGeom>
          <a:noFill/>
          <a:ln/>
        </p:spPr>
        <p:txBody>
          <a:bodyPr wrap="square" lIns="0" tIns="0" rIns="0" bIns="0" rtlCol="0" anchor="ctr"/>
          <a:lstStyle/>
          <a:p>
            <a:pPr algn="ctr" indent="0" marL="0">
              <a:buNone/>
            </a:pPr>
            <a:r>
              <a:rPr lang="en-US" sz="1600" b="1" dirty="0">
                <a:solidFill>
                  <a:srgbClr val="D9542F"/>
                </a:solidFill>
                <a:latin typeface="Cambria" pitchFamily="34" charset="0"/>
                <a:ea typeface="Cambria" pitchFamily="34" charset="-122"/>
                <a:cs typeface="Cambria" pitchFamily="34" charset="-120"/>
              </a:rPr>
              <a:t>5</a:t>
            </a:r>
            <a:endParaRPr lang="en-US" sz="1600" dirty="0"/>
          </a:p>
        </p:txBody>
      </p:sp>
      <p:sp>
        <p:nvSpPr>
          <p:cNvPr id="18" name="Text 16"/>
          <p:cNvSpPr/>
          <p:nvPr/>
        </p:nvSpPr>
        <p:spPr>
          <a:xfrm>
            <a:off x="1280160" y="5276088"/>
            <a:ext cx="10058400" cy="685800"/>
          </a:xfrm>
          <a:prstGeom prst="rect">
            <a:avLst/>
          </a:prstGeom>
          <a:noFill/>
          <a:ln/>
        </p:spPr>
        <p:txBody>
          <a:bodyPr wrap="square" lIns="0" tIns="0" rIns="0" bIns="0" rtlCol="0" anchor="ctr"/>
          <a:lstStyle/>
          <a:p>
            <a:pPr indent="0" marL="0">
              <a:lnSpc>
                <a:spcPct val="115000"/>
              </a:lnSpc>
              <a:buNone/>
            </a:pPr>
            <a:r>
              <a:rPr lang="en-US" sz="1600" dirty="0">
                <a:solidFill>
                  <a:srgbClr val="1B1F3B"/>
                </a:solidFill>
                <a:latin typeface="Calibri" pitchFamily="34" charset="0"/>
                <a:ea typeface="Calibri" pitchFamily="34" charset="-122"/>
                <a:cs typeface="Calibri" pitchFamily="34" charset="-120"/>
              </a:rPr>
              <a:t>Grow conflict-resolution capacity before the next conflict, not during it</a:t>
            </a:r>
            <a:endParaRPr lang="en-US" sz="1600" dirty="0"/>
          </a:p>
        </p:txBody>
      </p:sp>
      <p:sp>
        <p:nvSpPr>
          <p:cNvPr id="19" name="Text 17"/>
          <p:cNvSpPr/>
          <p:nvPr/>
        </p:nvSpPr>
        <p:spPr>
          <a:xfrm>
            <a:off x="11368735" y="6400800"/>
            <a:ext cx="548640" cy="274320"/>
          </a:xfrm>
          <a:prstGeom prst="rect">
            <a:avLst/>
          </a:prstGeom>
          <a:noFill/>
          <a:ln/>
        </p:spPr>
        <p:txBody>
          <a:bodyPr wrap="square" lIns="0" tIns="0" rIns="0" bIns="0" rtlCol="0" anchor="ctr"/>
          <a:lstStyle/>
          <a:p>
            <a:pPr algn="r" indent="0" marL="0">
              <a:buNone/>
            </a:pPr>
            <a:r>
              <a:rPr lang="en-US" sz="1000" dirty="0">
                <a:solidFill>
                  <a:srgbClr val="6B7290"/>
                </a:solidFill>
                <a:latin typeface="Calibri" pitchFamily="34" charset="0"/>
                <a:ea typeface="Calibri" pitchFamily="34" charset="-122"/>
                <a:cs typeface="Calibri" pitchFamily="34" charset="-120"/>
              </a:rPr>
              <a:t>13</a:t>
            </a:r>
            <a:endParaRPr lang="en-US" sz="10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822960" y="777240"/>
            <a:ext cx="777240" cy="777240"/>
          </a:xfrm>
          <a:prstGeom prst="ellipse">
            <a:avLst/>
          </a:prstGeom>
          <a:solidFill>
            <a:srgbClr val="E7E9F3"/>
          </a:solidFill>
          <a:ln/>
        </p:spPr>
      </p:sp>
      <p:pic>
        <p:nvPicPr>
          <p:cNvPr id="3" name="Image 0" descr="preencoded.png">    </p:cNvPr>
          <p:cNvPicPr>
            <a:picLocks noChangeAspect="1"/>
          </p:cNvPicPr>
          <p:nvPr/>
        </p:nvPicPr>
        <p:blipFill>
          <a:blip r:embed="rId1"/>
          <a:stretch>
            <a:fillRect/>
          </a:stretch>
        </p:blipFill>
        <p:spPr>
          <a:xfrm>
            <a:off x="1025042" y="979322"/>
            <a:ext cx="373075" cy="373075"/>
          </a:xfrm>
          <a:prstGeom prst="rect">
            <a:avLst/>
          </a:prstGeom>
        </p:spPr>
      </p:pic>
      <p:sp>
        <p:nvSpPr>
          <p:cNvPr id="4" name="Text 1"/>
          <p:cNvSpPr/>
          <p:nvPr/>
        </p:nvSpPr>
        <p:spPr>
          <a:xfrm>
            <a:off x="822960" y="1783080"/>
            <a:ext cx="7315200" cy="320040"/>
          </a:xfrm>
          <a:prstGeom prst="rect">
            <a:avLst/>
          </a:prstGeom>
          <a:noFill/>
          <a:ln/>
        </p:spPr>
        <p:txBody>
          <a:bodyPr wrap="square" lIns="0" tIns="0" rIns="0" bIns="0" rtlCol="0" anchor="ctr"/>
          <a:lstStyle/>
          <a:p>
            <a:pPr indent="0" marL="0">
              <a:buNone/>
            </a:pPr>
            <a:r>
              <a:rPr lang="en-US" sz="1300" b="1" spc="200" kern="0" dirty="0">
                <a:solidFill>
                  <a:srgbClr val="D9542F"/>
                </a:solidFill>
                <a:latin typeface="Calibri" pitchFamily="34" charset="0"/>
                <a:ea typeface="Calibri" pitchFamily="34" charset="-122"/>
                <a:cs typeface="Calibri" pitchFamily="34" charset="-120"/>
              </a:rPr>
              <a:t>SO, BACK TO THE QUESTION</a:t>
            </a:r>
            <a:endParaRPr lang="en-US" sz="1300" dirty="0"/>
          </a:p>
        </p:txBody>
      </p:sp>
      <p:sp>
        <p:nvSpPr>
          <p:cNvPr id="5" name="Text 2"/>
          <p:cNvSpPr/>
          <p:nvPr/>
        </p:nvSpPr>
        <p:spPr>
          <a:xfrm>
            <a:off x="822960" y="2148840"/>
            <a:ext cx="10332720" cy="777240"/>
          </a:xfrm>
          <a:prstGeom prst="rect">
            <a:avLst/>
          </a:prstGeom>
          <a:noFill/>
          <a:ln/>
        </p:spPr>
        <p:txBody>
          <a:bodyPr wrap="square" lIns="0" tIns="0" rIns="0" bIns="0" rtlCol="0" anchor="ctr"/>
          <a:lstStyle/>
          <a:p>
            <a:pPr indent="0" marL="0">
              <a:buNone/>
            </a:pPr>
            <a:r>
              <a:rPr lang="en-US" sz="2800" b="1" dirty="0">
                <a:solidFill>
                  <a:srgbClr val="1B1F3B"/>
                </a:solidFill>
                <a:latin typeface="Cambria" pitchFamily="34" charset="0"/>
                <a:ea typeface="Cambria" pitchFamily="34" charset="-122"/>
                <a:cs typeface="Cambria" pitchFamily="34" charset="-120"/>
              </a:rPr>
              <a:t>What's KDE's most important technology?</a:t>
            </a:r>
            <a:endParaRPr lang="en-US" sz="2800" dirty="0"/>
          </a:p>
        </p:txBody>
      </p:sp>
      <p:sp>
        <p:nvSpPr>
          <p:cNvPr id="6" name="Text 3"/>
          <p:cNvSpPr/>
          <p:nvPr/>
        </p:nvSpPr>
        <p:spPr>
          <a:xfrm>
            <a:off x="822960" y="3017520"/>
            <a:ext cx="9966960" cy="1920240"/>
          </a:xfrm>
          <a:prstGeom prst="rect">
            <a:avLst/>
          </a:prstGeom>
          <a:noFill/>
          <a:ln/>
        </p:spPr>
        <p:txBody>
          <a:bodyPr wrap="square" lIns="0" tIns="0" rIns="0" bIns="0" rtlCol="0" anchor="ctr"/>
          <a:lstStyle/>
          <a:p>
            <a:pPr indent="0" marL="0">
              <a:lnSpc>
                <a:spcPct val="135000"/>
              </a:lnSpc>
              <a:buNone/>
            </a:pPr>
            <a:r>
              <a:rPr lang="en-US" sz="2100" i="1" dirty="0">
                <a:solidFill>
                  <a:srgbClr val="1B1F3B"/>
                </a:solidFill>
                <a:latin typeface="Cambria" pitchFamily="34" charset="0"/>
                <a:ea typeface="Cambria" pitchFamily="34" charset="-122"/>
                <a:cs typeface="Cambria" pitchFamily="34" charset="-120"/>
              </a:rPr>
              <a:t>It's still running the mailing list. </a:t>
            </a:r>
            <a:endParaRPr lang="en-US" sz="2100" dirty="0"/>
          </a:p>
          <a:p>
            <a:pPr indent="0" marL="0">
              <a:lnSpc>
                <a:spcPct val="135000"/>
              </a:lnSpc>
              <a:buNone/>
            </a:pPr>
            <a:r>
              <a:rPr lang="en-US" sz="2100" i="1" dirty="0">
                <a:solidFill>
                  <a:srgbClr val="1B1F3B"/>
                </a:solidFill>
                <a:latin typeface="Cambria" pitchFamily="34" charset="0"/>
                <a:ea typeface="Cambria" pitchFamily="34" charset="-122"/>
                <a:cs typeface="Cambria" pitchFamily="34" charset="-120"/>
              </a:rPr>
              <a:t>It's the working group that resolves a conflict nobody ever tweets about. </a:t>
            </a:r>
            <a:endParaRPr lang="en-US" sz="2100" dirty="0"/>
          </a:p>
          <a:p>
            <a:pPr indent="0" marL="0">
              <a:lnSpc>
                <a:spcPct val="135000"/>
              </a:lnSpc>
              <a:buNone/>
            </a:pPr>
            <a:r>
              <a:rPr lang="en-US" sz="2100" b="1" i="1" dirty="0">
                <a:solidFill>
                  <a:srgbClr val="D9542F"/>
                </a:solidFill>
                <a:latin typeface="Cambria" pitchFamily="34" charset="0"/>
                <a:ea typeface="Cambria" pitchFamily="34" charset="-122"/>
                <a:cs typeface="Cambria" pitchFamily="34" charset="-120"/>
              </a:rPr>
              <a:t>It's you — </a:t>
            </a:r>
            <a:pPr indent="0" marL="0">
              <a:lnSpc>
                <a:spcPct val="135000"/>
              </a:lnSpc>
              <a:buNone/>
            </a:pPr>
            <a:r>
              <a:rPr lang="en-US" sz="2100" i="1" dirty="0">
                <a:solidFill>
                  <a:srgbClr val="1B1F3B"/>
                </a:solidFill>
                <a:latin typeface="Cambria" pitchFamily="34" charset="0"/>
                <a:ea typeface="Cambria" pitchFamily="34" charset="-122"/>
                <a:cs typeface="Cambria" pitchFamily="34" charset="-120"/>
              </a:rPr>
              <a:t>and whether you show up for the boring, unglamorous work of keeping the model alive.</a:t>
            </a:r>
            <a:endParaRPr lang="en-US" sz="2100" dirty="0"/>
          </a:p>
        </p:txBody>
      </p:sp>
      <p:sp>
        <p:nvSpPr>
          <p:cNvPr id="7" name="Text 4"/>
          <p:cNvSpPr/>
          <p:nvPr/>
        </p:nvSpPr>
        <p:spPr>
          <a:xfrm>
            <a:off x="11368735" y="6400800"/>
            <a:ext cx="548640" cy="274320"/>
          </a:xfrm>
          <a:prstGeom prst="rect">
            <a:avLst/>
          </a:prstGeom>
          <a:noFill/>
          <a:ln/>
        </p:spPr>
        <p:txBody>
          <a:bodyPr wrap="square" lIns="0" tIns="0" rIns="0" bIns="0" rtlCol="0" anchor="ctr"/>
          <a:lstStyle/>
          <a:p>
            <a:pPr algn="r" indent="0" marL="0">
              <a:buNone/>
            </a:pPr>
            <a:r>
              <a:rPr lang="en-US" sz="1000" dirty="0">
                <a:solidFill>
                  <a:srgbClr val="6B7290"/>
                </a:solidFill>
                <a:latin typeface="Calibri" pitchFamily="34" charset="0"/>
                <a:ea typeface="Calibri" pitchFamily="34" charset="-122"/>
                <a:cs typeface="Calibri" pitchFamily="34" charset="-120"/>
              </a:rPr>
              <a:t>14</a:t>
            </a:r>
            <a:endParaRPr lang="en-US" sz="1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4F5F9"/>
        </a:solidFill>
      </p:bgPr>
    </p:bg>
    <p:spTree>
      <p:nvGrpSpPr>
        <p:cNvPr id="1" name=""/>
        <p:cNvGrpSpPr/>
        <p:nvPr/>
      </p:nvGrpSpPr>
      <p:grpSpPr>
        <a:xfrm>
          <a:off x="0" y="0"/>
          <a:ext cx="0" cy="0"/>
          <a:chOff x="0" y="0"/>
          <a:chExt cx="0" cy="0"/>
        </a:xfrm>
      </p:grpSpPr>
      <p:sp>
        <p:nvSpPr>
          <p:cNvPr id="2" name="Text 0"/>
          <p:cNvSpPr/>
          <p:nvPr/>
        </p:nvSpPr>
        <p:spPr>
          <a:xfrm>
            <a:off x="640080" y="502920"/>
            <a:ext cx="7315200" cy="320040"/>
          </a:xfrm>
          <a:prstGeom prst="rect">
            <a:avLst/>
          </a:prstGeom>
          <a:noFill/>
          <a:ln/>
        </p:spPr>
        <p:txBody>
          <a:bodyPr wrap="square" lIns="0" tIns="0" rIns="0" bIns="0" rtlCol="0" anchor="ctr"/>
          <a:lstStyle/>
          <a:p>
            <a:pPr indent="0" marL="0">
              <a:buNone/>
            </a:pPr>
            <a:r>
              <a:rPr lang="en-US" sz="1250" b="1" spc="200" kern="0" dirty="0">
                <a:solidFill>
                  <a:srgbClr val="D9542F"/>
                </a:solidFill>
                <a:latin typeface="Calibri" pitchFamily="34" charset="0"/>
                <a:ea typeface="Calibri" pitchFamily="34" charset="-122"/>
                <a:cs typeface="Calibri" pitchFamily="34" charset="-120"/>
              </a:rPr>
              <a:t>LET'S TALK</a:t>
            </a:r>
            <a:endParaRPr lang="en-US" sz="1250" dirty="0"/>
          </a:p>
        </p:txBody>
      </p:sp>
      <p:sp>
        <p:nvSpPr>
          <p:cNvPr id="3" name="Shape 1"/>
          <p:cNvSpPr/>
          <p:nvPr/>
        </p:nvSpPr>
        <p:spPr>
          <a:xfrm>
            <a:off x="9997135" y="502920"/>
            <a:ext cx="960120" cy="960120"/>
          </a:xfrm>
          <a:prstGeom prst="ellipse">
            <a:avLst/>
          </a:prstGeom>
          <a:solidFill>
            <a:srgbClr val="E7E9F3"/>
          </a:solidFill>
          <a:ln/>
        </p:spPr>
      </p:sp>
      <p:pic>
        <p:nvPicPr>
          <p:cNvPr id="4" name="Image 0" descr="preencoded.png">    </p:cNvPr>
          <p:cNvPicPr>
            <a:picLocks noChangeAspect="1"/>
          </p:cNvPicPr>
          <p:nvPr/>
        </p:nvPicPr>
        <p:blipFill>
          <a:blip r:embed="rId1"/>
          <a:stretch>
            <a:fillRect/>
          </a:stretch>
        </p:blipFill>
        <p:spPr>
          <a:xfrm>
            <a:off x="10246766" y="752551"/>
            <a:ext cx="460858" cy="460858"/>
          </a:xfrm>
          <a:prstGeom prst="rect">
            <a:avLst/>
          </a:prstGeom>
        </p:spPr>
      </p:pic>
      <p:sp>
        <p:nvSpPr>
          <p:cNvPr id="5" name="Text 2"/>
          <p:cNvSpPr/>
          <p:nvPr/>
        </p:nvSpPr>
        <p:spPr>
          <a:xfrm>
            <a:off x="640080" y="1371600"/>
            <a:ext cx="8229600" cy="685800"/>
          </a:xfrm>
          <a:prstGeom prst="rect">
            <a:avLst/>
          </a:prstGeom>
          <a:noFill/>
          <a:ln/>
        </p:spPr>
        <p:txBody>
          <a:bodyPr wrap="square" lIns="0" tIns="0" rIns="0" bIns="0" rtlCol="0" anchor="ctr"/>
          <a:lstStyle/>
          <a:p>
            <a:pPr indent="0" marL="0">
              <a:buNone/>
            </a:pPr>
            <a:r>
              <a:rPr lang="en-US" sz="3200" b="1" dirty="0">
                <a:solidFill>
                  <a:srgbClr val="1B1F3B"/>
                </a:solidFill>
                <a:latin typeface="Cambria" pitchFamily="34" charset="0"/>
                <a:ea typeface="Cambria" pitchFamily="34" charset="-122"/>
                <a:cs typeface="Cambria" pitchFamily="34" charset="-120"/>
              </a:rPr>
              <a:t>Over to you.</a:t>
            </a:r>
            <a:endParaRPr lang="en-US" sz="3200" dirty="0"/>
          </a:p>
        </p:txBody>
      </p:sp>
      <p:sp>
        <p:nvSpPr>
          <p:cNvPr id="6" name="Shape 3"/>
          <p:cNvSpPr/>
          <p:nvPr/>
        </p:nvSpPr>
        <p:spPr>
          <a:xfrm>
            <a:off x="640080" y="2377440"/>
            <a:ext cx="9966960" cy="932688"/>
          </a:xfrm>
          <a:prstGeom prst="roundRect">
            <a:avLst>
              <a:gd name="adj" fmla="val 7843"/>
            </a:avLst>
          </a:prstGeom>
          <a:solidFill>
            <a:srgbClr val="FFFFFF"/>
          </a:solidFill>
          <a:ln/>
          <a:effectLst>
            <a:outerShdw sx="100000" sy="100000" kx="0" ky="0" algn="bl" rotWithShape="0" blurRad="76200" dist="25400" dir="5400000">
              <a:srgbClr val="000000">
                <a:alpha val="10000"/>
              </a:srgbClr>
            </a:outerShdw>
          </a:effectLst>
        </p:spPr>
      </p:sp>
      <p:sp>
        <p:nvSpPr>
          <p:cNvPr id="7" name="Text 4"/>
          <p:cNvSpPr/>
          <p:nvPr/>
        </p:nvSpPr>
        <p:spPr>
          <a:xfrm>
            <a:off x="914400" y="2377440"/>
            <a:ext cx="9418320" cy="932688"/>
          </a:xfrm>
          <a:prstGeom prst="rect">
            <a:avLst/>
          </a:prstGeom>
          <a:noFill/>
          <a:ln/>
        </p:spPr>
        <p:txBody>
          <a:bodyPr wrap="square" lIns="0" tIns="0" rIns="0" bIns="0" rtlCol="0" anchor="ctr"/>
          <a:lstStyle/>
          <a:p>
            <a:pPr indent="0" marL="0">
              <a:lnSpc>
                <a:spcPct val="120000"/>
              </a:lnSpc>
              <a:buNone/>
            </a:pPr>
            <a:r>
              <a:rPr lang="en-US" sz="1500" i="1" dirty="0">
                <a:solidFill>
                  <a:srgbClr val="1B1F3B"/>
                </a:solidFill>
                <a:latin typeface="Calibri" pitchFamily="34" charset="0"/>
                <a:ea typeface="Calibri" pitchFamily="34" charset="-122"/>
                <a:cs typeface="Calibri" pitchFamily="34" charset="-120"/>
              </a:rPr>
              <a:t>Where have you seen KDE's governance work well — and where has it strained under you personally?</a:t>
            </a:r>
            <a:endParaRPr lang="en-US" sz="1500" dirty="0"/>
          </a:p>
        </p:txBody>
      </p:sp>
      <p:sp>
        <p:nvSpPr>
          <p:cNvPr id="8" name="Shape 5"/>
          <p:cNvSpPr/>
          <p:nvPr/>
        </p:nvSpPr>
        <p:spPr>
          <a:xfrm>
            <a:off x="640080" y="3520440"/>
            <a:ext cx="9966960" cy="932688"/>
          </a:xfrm>
          <a:prstGeom prst="roundRect">
            <a:avLst>
              <a:gd name="adj" fmla="val 7843"/>
            </a:avLst>
          </a:prstGeom>
          <a:solidFill>
            <a:srgbClr val="FFFFFF"/>
          </a:solidFill>
          <a:ln/>
          <a:effectLst>
            <a:outerShdw sx="100000" sy="100000" kx="0" ky="0" algn="bl" rotWithShape="0" blurRad="76200" dist="25400" dir="5400000">
              <a:srgbClr val="000000">
                <a:alpha val="10000"/>
              </a:srgbClr>
            </a:outerShdw>
          </a:effectLst>
        </p:spPr>
      </p:sp>
      <p:sp>
        <p:nvSpPr>
          <p:cNvPr id="9" name="Text 6"/>
          <p:cNvSpPr/>
          <p:nvPr/>
        </p:nvSpPr>
        <p:spPr>
          <a:xfrm>
            <a:off x="914400" y="3520440"/>
            <a:ext cx="9418320" cy="932688"/>
          </a:xfrm>
          <a:prstGeom prst="rect">
            <a:avLst/>
          </a:prstGeom>
          <a:noFill/>
          <a:ln/>
        </p:spPr>
        <p:txBody>
          <a:bodyPr wrap="square" lIns="0" tIns="0" rIns="0" bIns="0" rtlCol="0" anchor="ctr"/>
          <a:lstStyle/>
          <a:p>
            <a:pPr indent="0" marL="0">
              <a:lnSpc>
                <a:spcPct val="120000"/>
              </a:lnSpc>
              <a:buNone/>
            </a:pPr>
            <a:r>
              <a:rPr lang="en-US" sz="1500" i="1" dirty="0">
                <a:solidFill>
                  <a:srgbClr val="1B1F3B"/>
                </a:solidFill>
                <a:latin typeface="Calibri" pitchFamily="34" charset="0"/>
                <a:ea typeface="Calibri" pitchFamily="34" charset="-122"/>
                <a:cs typeface="Calibri" pitchFamily="34" charset="-120"/>
              </a:rPr>
              <a:t>What's one piece of institutional memory you're carrying that isn't written down anywhere?</a:t>
            </a:r>
            <a:endParaRPr lang="en-US" sz="1500" dirty="0"/>
          </a:p>
        </p:txBody>
      </p:sp>
      <p:sp>
        <p:nvSpPr>
          <p:cNvPr id="10" name="Shape 7"/>
          <p:cNvSpPr/>
          <p:nvPr/>
        </p:nvSpPr>
        <p:spPr>
          <a:xfrm>
            <a:off x="640080" y="4663440"/>
            <a:ext cx="9966960" cy="932688"/>
          </a:xfrm>
          <a:prstGeom prst="roundRect">
            <a:avLst>
              <a:gd name="adj" fmla="val 7843"/>
            </a:avLst>
          </a:prstGeom>
          <a:solidFill>
            <a:srgbClr val="FFFFFF"/>
          </a:solidFill>
          <a:ln/>
          <a:effectLst>
            <a:outerShdw sx="100000" sy="100000" kx="0" ky="0" algn="bl" rotWithShape="0" blurRad="76200" dist="25400" dir="5400000">
              <a:srgbClr val="000000">
                <a:alpha val="10000"/>
              </a:srgbClr>
            </a:outerShdw>
          </a:effectLst>
        </p:spPr>
      </p:sp>
      <p:sp>
        <p:nvSpPr>
          <p:cNvPr id="11" name="Text 8"/>
          <p:cNvSpPr/>
          <p:nvPr/>
        </p:nvSpPr>
        <p:spPr>
          <a:xfrm>
            <a:off x="914400" y="4663440"/>
            <a:ext cx="9418320" cy="932688"/>
          </a:xfrm>
          <a:prstGeom prst="rect">
            <a:avLst/>
          </a:prstGeom>
          <a:noFill/>
          <a:ln/>
        </p:spPr>
        <p:txBody>
          <a:bodyPr wrap="square" lIns="0" tIns="0" rIns="0" bIns="0" rtlCol="0" anchor="ctr"/>
          <a:lstStyle/>
          <a:p>
            <a:pPr indent="0" marL="0">
              <a:lnSpc>
                <a:spcPct val="120000"/>
              </a:lnSpc>
              <a:buNone/>
            </a:pPr>
            <a:r>
              <a:rPr lang="en-US" sz="1500" i="1" dirty="0">
                <a:solidFill>
                  <a:srgbClr val="1B1F3B"/>
                </a:solidFill>
                <a:latin typeface="Calibri" pitchFamily="34" charset="0"/>
                <a:ea typeface="Calibri" pitchFamily="34" charset="-122"/>
                <a:cs typeface="Calibri" pitchFamily="34" charset="-120"/>
              </a:rPr>
              <a:t>If we funded one hour a week of governance work per team, what would you spend it on?</a:t>
            </a:r>
            <a:endParaRPr lang="en-US" sz="1500" dirty="0"/>
          </a:p>
        </p:txBody>
      </p:sp>
      <p:sp>
        <p:nvSpPr>
          <p:cNvPr id="12" name="Text 9"/>
          <p:cNvSpPr/>
          <p:nvPr/>
        </p:nvSpPr>
        <p:spPr>
          <a:xfrm>
            <a:off x="11368735" y="6400800"/>
            <a:ext cx="548640" cy="274320"/>
          </a:xfrm>
          <a:prstGeom prst="rect">
            <a:avLst/>
          </a:prstGeom>
          <a:noFill/>
          <a:ln/>
        </p:spPr>
        <p:txBody>
          <a:bodyPr wrap="square" lIns="0" tIns="0" rIns="0" bIns="0" rtlCol="0" anchor="ctr"/>
          <a:lstStyle/>
          <a:p>
            <a:pPr algn="r" indent="0" marL="0">
              <a:buNone/>
            </a:pPr>
            <a:r>
              <a:rPr lang="en-US" sz="1000" dirty="0">
                <a:solidFill>
                  <a:srgbClr val="6B7290"/>
                </a:solidFill>
                <a:latin typeface="Calibri" pitchFamily="34" charset="0"/>
                <a:ea typeface="Calibri" pitchFamily="34" charset="-122"/>
                <a:cs typeface="Calibri" pitchFamily="34" charset="-120"/>
              </a:rPr>
              <a:t>15</a:t>
            </a:r>
            <a:endParaRPr lang="en-US" sz="10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4F5F9"/>
        </a:solidFill>
      </p:bgPr>
    </p:bg>
    <p:spTree>
      <p:nvGrpSpPr>
        <p:cNvPr id="1" name=""/>
        <p:cNvGrpSpPr/>
        <p:nvPr/>
      </p:nvGrpSpPr>
      <p:grpSpPr>
        <a:xfrm>
          <a:off x="0" y="0"/>
          <a:ext cx="0" cy="0"/>
          <a:chOff x="0" y="0"/>
          <a:chExt cx="0" cy="0"/>
        </a:xfrm>
      </p:grpSpPr>
      <p:sp>
        <p:nvSpPr>
          <p:cNvPr id="2" name="Shape 0"/>
          <p:cNvSpPr/>
          <p:nvPr/>
        </p:nvSpPr>
        <p:spPr>
          <a:xfrm>
            <a:off x="5501488" y="914400"/>
            <a:ext cx="1188720" cy="1188720"/>
          </a:xfrm>
          <a:prstGeom prst="ellipse">
            <a:avLst/>
          </a:prstGeom>
          <a:solidFill>
            <a:srgbClr val="E7E9F3"/>
          </a:solidFill>
          <a:ln/>
        </p:spPr>
      </p:sp>
      <p:pic>
        <p:nvPicPr>
          <p:cNvPr id="3" name="Image 0" descr="preencoded.png">    </p:cNvPr>
          <p:cNvPicPr>
            <a:picLocks noChangeAspect="1"/>
          </p:cNvPicPr>
          <p:nvPr/>
        </p:nvPicPr>
        <p:blipFill>
          <a:blip r:embed="rId1"/>
          <a:stretch>
            <a:fillRect/>
          </a:stretch>
        </p:blipFill>
        <p:spPr>
          <a:xfrm>
            <a:off x="5810555" y="1223467"/>
            <a:ext cx="570586" cy="570586"/>
          </a:xfrm>
          <a:prstGeom prst="rect">
            <a:avLst/>
          </a:prstGeom>
        </p:spPr>
      </p:pic>
      <p:sp>
        <p:nvSpPr>
          <p:cNvPr id="4" name="Text 1"/>
          <p:cNvSpPr/>
          <p:nvPr/>
        </p:nvSpPr>
        <p:spPr>
          <a:xfrm>
            <a:off x="0" y="2377440"/>
            <a:ext cx="12191695" cy="822960"/>
          </a:xfrm>
          <a:prstGeom prst="rect">
            <a:avLst/>
          </a:prstGeom>
          <a:noFill/>
          <a:ln/>
        </p:spPr>
        <p:txBody>
          <a:bodyPr wrap="square" lIns="0" tIns="0" rIns="0" bIns="0" rtlCol="0" anchor="ctr"/>
          <a:lstStyle/>
          <a:p>
            <a:pPr algn="ctr" indent="0" marL="0">
              <a:buNone/>
            </a:pPr>
            <a:r>
              <a:rPr lang="en-US" sz="3600" b="1" dirty="0">
                <a:solidFill>
                  <a:srgbClr val="1B1F3B"/>
                </a:solidFill>
                <a:latin typeface="Cambria" pitchFamily="34" charset="0"/>
                <a:ea typeface="Cambria" pitchFamily="34" charset="-122"/>
                <a:cs typeface="Cambria" pitchFamily="34" charset="-120"/>
              </a:rPr>
              <a:t>Thank you.</a:t>
            </a:r>
            <a:endParaRPr lang="en-US" sz="3600" dirty="0"/>
          </a:p>
        </p:txBody>
      </p:sp>
      <p:sp>
        <p:nvSpPr>
          <p:cNvPr id="5" name="Text 2"/>
          <p:cNvSpPr/>
          <p:nvPr/>
        </p:nvSpPr>
        <p:spPr>
          <a:xfrm>
            <a:off x="0" y="3200400"/>
            <a:ext cx="12191695" cy="457200"/>
          </a:xfrm>
          <a:prstGeom prst="rect">
            <a:avLst/>
          </a:prstGeom>
          <a:noFill/>
          <a:ln/>
        </p:spPr>
        <p:txBody>
          <a:bodyPr wrap="square" lIns="0" tIns="0" rIns="0" bIns="0" rtlCol="0" anchor="ctr"/>
          <a:lstStyle/>
          <a:p>
            <a:pPr algn="ctr" indent="0" marL="0">
              <a:buNone/>
            </a:pPr>
            <a:r>
              <a:rPr lang="en-US" sz="1500" dirty="0">
                <a:solidFill>
                  <a:srgbClr val="6B7290"/>
                </a:solidFill>
                <a:latin typeface="Calibri" pitchFamily="34" charset="0"/>
                <a:ea typeface="Calibri" pitchFamily="34" charset="-122"/>
                <a:cs typeface="Calibri" pitchFamily="34" charset="-120"/>
              </a:rPr>
              <a:t>Community Is the Feature — Isaac Amponsah</a:t>
            </a:r>
            <a:endParaRPr lang="en-US" sz="1500" dirty="0"/>
          </a:p>
        </p:txBody>
      </p:sp>
      <p:sp>
        <p:nvSpPr>
          <p:cNvPr id="6" name="Text 3"/>
          <p:cNvSpPr/>
          <p:nvPr/>
        </p:nvSpPr>
        <p:spPr>
          <a:xfrm>
            <a:off x="0" y="3657600"/>
            <a:ext cx="12191695" cy="411480"/>
          </a:xfrm>
          <a:prstGeom prst="rect">
            <a:avLst/>
          </a:prstGeom>
          <a:noFill/>
          <a:ln/>
        </p:spPr>
        <p:txBody>
          <a:bodyPr wrap="square" lIns="0" tIns="0" rIns="0" bIns="0" rtlCol="0" anchor="ctr"/>
          <a:lstStyle/>
          <a:p>
            <a:pPr algn="ctr" indent="0" marL="0">
              <a:buNone/>
            </a:pPr>
            <a:r>
              <a:rPr lang="en-US" sz="1250" i="1" dirty="0">
                <a:solidFill>
                  <a:srgbClr val="6B7290"/>
                </a:solidFill>
                <a:latin typeface="Calibri" pitchFamily="34" charset="0"/>
                <a:ea typeface="Calibri" pitchFamily="34" charset="-122"/>
                <a:cs typeface="Calibri" pitchFamily="34" charset="-120"/>
              </a:rPr>
              <a:t>Full paper of the same title available in the Akademy proceedings</a:t>
            </a:r>
            <a:endParaRPr lang="en-US" sz="12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4F5F9"/>
        </a:solidFill>
      </p:bgPr>
    </p:bg>
    <p:spTree>
      <p:nvGrpSpPr>
        <p:cNvPr id="1" name=""/>
        <p:cNvGrpSpPr/>
        <p:nvPr/>
      </p:nvGrpSpPr>
      <p:grpSpPr>
        <a:xfrm>
          <a:off x="0" y="0"/>
          <a:ext cx="0" cy="0"/>
          <a:chOff x="0" y="0"/>
          <a:chExt cx="0" cy="0"/>
        </a:xfrm>
      </p:grpSpPr>
      <p:sp>
        <p:nvSpPr>
          <p:cNvPr id="2" name="Text 0"/>
          <p:cNvSpPr/>
          <p:nvPr/>
        </p:nvSpPr>
        <p:spPr>
          <a:xfrm>
            <a:off x="640080" y="502920"/>
            <a:ext cx="7315200" cy="320040"/>
          </a:xfrm>
          <a:prstGeom prst="rect">
            <a:avLst/>
          </a:prstGeom>
          <a:noFill/>
          <a:ln/>
        </p:spPr>
        <p:txBody>
          <a:bodyPr wrap="square" lIns="0" tIns="0" rIns="0" bIns="0" rtlCol="0" anchor="ctr"/>
          <a:lstStyle/>
          <a:p>
            <a:pPr indent="0" marL="0">
              <a:buNone/>
            </a:pPr>
            <a:r>
              <a:rPr lang="en-US" sz="1250" b="1" spc="200" kern="0" dirty="0">
                <a:solidFill>
                  <a:srgbClr val="D9542F"/>
                </a:solidFill>
                <a:latin typeface="Calibri" pitchFamily="34" charset="0"/>
                <a:ea typeface="Calibri" pitchFamily="34" charset="-122"/>
                <a:cs typeface="Calibri" pitchFamily="34" charset="-120"/>
              </a:rPr>
              <a:t>LET'S START WITH A QUESTION</a:t>
            </a:r>
            <a:endParaRPr lang="en-US" sz="1250" dirty="0"/>
          </a:p>
        </p:txBody>
      </p:sp>
      <p:sp>
        <p:nvSpPr>
          <p:cNvPr id="3" name="Shape 1"/>
          <p:cNvSpPr/>
          <p:nvPr/>
        </p:nvSpPr>
        <p:spPr>
          <a:xfrm>
            <a:off x="9814255" y="502920"/>
            <a:ext cx="1005840" cy="1005840"/>
          </a:xfrm>
          <a:prstGeom prst="ellipse">
            <a:avLst/>
          </a:prstGeom>
          <a:solidFill>
            <a:srgbClr val="E7E9F3"/>
          </a:solidFill>
          <a:ln/>
        </p:spPr>
      </p:sp>
      <p:pic>
        <p:nvPicPr>
          <p:cNvPr id="4" name="Image 0" descr="preencoded.png">    </p:cNvPr>
          <p:cNvPicPr>
            <a:picLocks noChangeAspect="1"/>
          </p:cNvPicPr>
          <p:nvPr/>
        </p:nvPicPr>
        <p:blipFill>
          <a:blip r:embed="rId1"/>
          <a:stretch>
            <a:fillRect/>
          </a:stretch>
        </p:blipFill>
        <p:spPr>
          <a:xfrm>
            <a:off x="10075774" y="764438"/>
            <a:ext cx="482803" cy="482803"/>
          </a:xfrm>
          <a:prstGeom prst="rect">
            <a:avLst/>
          </a:prstGeom>
        </p:spPr>
      </p:pic>
      <p:sp>
        <p:nvSpPr>
          <p:cNvPr id="5" name="Text 2"/>
          <p:cNvSpPr/>
          <p:nvPr/>
        </p:nvSpPr>
        <p:spPr>
          <a:xfrm>
            <a:off x="640080" y="1371600"/>
            <a:ext cx="10058400" cy="640080"/>
          </a:xfrm>
          <a:prstGeom prst="rect">
            <a:avLst/>
          </a:prstGeom>
          <a:noFill/>
          <a:ln/>
        </p:spPr>
        <p:txBody>
          <a:bodyPr wrap="square" lIns="0" tIns="0" rIns="0" bIns="0" rtlCol="0" anchor="ctr"/>
          <a:lstStyle/>
          <a:p>
            <a:pPr indent="0" marL="0">
              <a:buNone/>
            </a:pPr>
            <a:r>
              <a:rPr lang="en-US" sz="3000" b="1" dirty="0">
                <a:solidFill>
                  <a:srgbClr val="1B1F3B"/>
                </a:solidFill>
                <a:latin typeface="Cambria" pitchFamily="34" charset="0"/>
                <a:ea typeface="Cambria" pitchFamily="34" charset="-122"/>
                <a:cs typeface="Cambria" pitchFamily="34" charset="-120"/>
              </a:rPr>
              <a:t>If I asked you right now —</a:t>
            </a:r>
            <a:endParaRPr lang="en-US" sz="3000" dirty="0"/>
          </a:p>
        </p:txBody>
      </p:sp>
      <p:sp>
        <p:nvSpPr>
          <p:cNvPr id="6" name="Text 3"/>
          <p:cNvSpPr/>
          <p:nvPr/>
        </p:nvSpPr>
        <p:spPr>
          <a:xfrm>
            <a:off x="640080" y="1965960"/>
            <a:ext cx="10241280" cy="822960"/>
          </a:xfrm>
          <a:prstGeom prst="rect">
            <a:avLst/>
          </a:prstGeom>
          <a:noFill/>
          <a:ln/>
        </p:spPr>
        <p:txBody>
          <a:bodyPr wrap="square" lIns="0" tIns="0" rIns="0" bIns="0" rtlCol="0" anchor="ctr"/>
          <a:lstStyle/>
          <a:p>
            <a:pPr indent="0" marL="0">
              <a:buNone/>
            </a:pPr>
            <a:r>
              <a:rPr lang="en-US" sz="3000" b="1" dirty="0">
                <a:solidFill>
                  <a:srgbClr val="1B1F3B"/>
                </a:solidFill>
                <a:latin typeface="Cambria" pitchFamily="34" charset="0"/>
                <a:ea typeface="Cambria" pitchFamily="34" charset="-122"/>
                <a:cs typeface="Cambria" pitchFamily="34" charset="-120"/>
              </a:rPr>
              <a:t>what's KDE's most important piece of technology?</a:t>
            </a:r>
            <a:endParaRPr lang="en-US" sz="3000" dirty="0"/>
          </a:p>
        </p:txBody>
      </p:sp>
      <p:sp>
        <p:nvSpPr>
          <p:cNvPr id="7" name="Text 4"/>
          <p:cNvSpPr/>
          <p:nvPr/>
        </p:nvSpPr>
        <p:spPr>
          <a:xfrm>
            <a:off x="640080" y="3063240"/>
            <a:ext cx="9692640" cy="914400"/>
          </a:xfrm>
          <a:prstGeom prst="rect">
            <a:avLst/>
          </a:prstGeom>
          <a:noFill/>
          <a:ln/>
        </p:spPr>
        <p:txBody>
          <a:bodyPr wrap="square" lIns="0" tIns="0" rIns="0" bIns="0" rtlCol="0" anchor="ctr"/>
          <a:lstStyle/>
          <a:p>
            <a:pPr indent="0" marL="0">
              <a:lnSpc>
                <a:spcPct val="125000"/>
              </a:lnSpc>
              <a:buNone/>
            </a:pPr>
            <a:r>
              <a:rPr lang="en-US" sz="1700" i="1" dirty="0">
                <a:solidFill>
                  <a:srgbClr val="6B7290"/>
                </a:solidFill>
                <a:latin typeface="Calibri" pitchFamily="34" charset="0"/>
                <a:ea typeface="Calibri" pitchFamily="34" charset="-122"/>
                <a:cs typeface="Calibri" pitchFamily="34" charset="-120"/>
              </a:rPr>
              <a:t>Plasma. Frameworks. Wayland support. Kirigami. </a:t>
            </a:r>
            <a:pPr indent="0" marL="0">
              <a:lnSpc>
                <a:spcPct val="125000"/>
              </a:lnSpc>
              <a:buNone/>
            </a:pPr>
            <a:r>
              <a:rPr lang="en-US" sz="1700" dirty="0">
                <a:solidFill>
                  <a:srgbClr val="6B7290"/>
                </a:solidFill>
                <a:latin typeface="Calibri" pitchFamily="34" charset="0"/>
                <a:ea typeface="Calibri" pitchFamily="34" charset="-122"/>
                <a:cs typeface="Calibri" pitchFamily="34" charset="-120"/>
              </a:rPr>
              <a:t>Take a second — whatever you landed on, you're probably right that it's a good answer.</a:t>
            </a:r>
            <a:endParaRPr lang="en-US" sz="1700" dirty="0"/>
          </a:p>
        </p:txBody>
      </p:sp>
      <p:sp>
        <p:nvSpPr>
          <p:cNvPr id="8" name="Shape 5"/>
          <p:cNvSpPr/>
          <p:nvPr/>
        </p:nvSpPr>
        <p:spPr>
          <a:xfrm>
            <a:off x="640080" y="4160520"/>
            <a:ext cx="9966960" cy="1417320"/>
          </a:xfrm>
          <a:prstGeom prst="roundRect">
            <a:avLst>
              <a:gd name="adj" fmla="val 5806"/>
            </a:avLst>
          </a:prstGeom>
          <a:solidFill>
            <a:srgbClr val="FFE9E2"/>
          </a:solidFill>
          <a:ln/>
          <a:effectLst>
            <a:outerShdw sx="100000" sy="100000" kx="0" ky="0" algn="bl" rotWithShape="0" blurRad="101600" dist="38100" dir="5400000">
              <a:srgbClr val="000000">
                <a:alpha val="10000"/>
              </a:srgbClr>
            </a:outerShdw>
          </a:effectLst>
        </p:spPr>
      </p:sp>
      <p:sp>
        <p:nvSpPr>
          <p:cNvPr id="9" name="Text 6"/>
          <p:cNvSpPr/>
          <p:nvPr/>
        </p:nvSpPr>
        <p:spPr>
          <a:xfrm>
            <a:off x="960120" y="4389120"/>
            <a:ext cx="9326880" cy="960120"/>
          </a:xfrm>
          <a:prstGeom prst="rect">
            <a:avLst/>
          </a:prstGeom>
          <a:noFill/>
          <a:ln/>
        </p:spPr>
        <p:txBody>
          <a:bodyPr wrap="square" lIns="0" tIns="0" rIns="0" bIns="0" rtlCol="0" anchor="ctr"/>
          <a:lstStyle/>
          <a:p>
            <a:pPr indent="0" marL="0">
              <a:buNone/>
            </a:pPr>
            <a:r>
              <a:rPr lang="en-US" sz="2400" i="1" dirty="0">
                <a:solidFill>
                  <a:srgbClr val="1B1F3B"/>
                </a:solidFill>
                <a:latin typeface="Cambria" pitchFamily="34" charset="0"/>
                <a:ea typeface="Cambria" pitchFamily="34" charset="-122"/>
                <a:cs typeface="Cambria" pitchFamily="34" charset="-120"/>
              </a:rPr>
              <a:t>It's also not the one I want to talk about today.</a:t>
            </a:r>
            <a:endParaRPr lang="en-US" sz="2400" dirty="0"/>
          </a:p>
        </p:txBody>
      </p:sp>
      <p:sp>
        <p:nvSpPr>
          <p:cNvPr id="10" name="Text 7"/>
          <p:cNvSpPr/>
          <p:nvPr/>
        </p:nvSpPr>
        <p:spPr>
          <a:xfrm>
            <a:off x="11368735" y="6400800"/>
            <a:ext cx="548640" cy="274320"/>
          </a:xfrm>
          <a:prstGeom prst="rect">
            <a:avLst/>
          </a:prstGeom>
          <a:noFill/>
          <a:ln/>
        </p:spPr>
        <p:txBody>
          <a:bodyPr wrap="square" lIns="0" tIns="0" rIns="0" bIns="0" rtlCol="0" anchor="ctr"/>
          <a:lstStyle/>
          <a:p>
            <a:pPr algn="r" indent="0" marL="0">
              <a:buNone/>
            </a:pPr>
            <a:r>
              <a:rPr lang="en-US" sz="1000" dirty="0">
                <a:solidFill>
                  <a:srgbClr val="6B7290"/>
                </a:solidFill>
                <a:latin typeface="Calibri" pitchFamily="34" charset="0"/>
                <a:ea typeface="Calibri" pitchFamily="34" charset="-122"/>
                <a:cs typeface="Calibri" pitchFamily="34" charset="-120"/>
              </a:rPr>
              <a:t>02</a:t>
            </a:r>
            <a:endParaRPr lang="en-US" sz="1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4F5F9"/>
        </a:solidFill>
      </p:bgPr>
    </p:bg>
    <p:spTree>
      <p:nvGrpSpPr>
        <p:cNvPr id="1" name=""/>
        <p:cNvGrpSpPr/>
        <p:nvPr/>
      </p:nvGrpSpPr>
      <p:grpSpPr>
        <a:xfrm>
          <a:off x="0" y="0"/>
          <a:ext cx="0" cy="0"/>
          <a:chOff x="0" y="0"/>
          <a:chExt cx="0" cy="0"/>
        </a:xfrm>
      </p:grpSpPr>
      <p:sp>
        <p:nvSpPr>
          <p:cNvPr id="2" name="Shape 0"/>
          <p:cNvSpPr/>
          <p:nvPr/>
        </p:nvSpPr>
        <p:spPr>
          <a:xfrm>
            <a:off x="822960" y="822960"/>
            <a:ext cx="777240" cy="777240"/>
          </a:xfrm>
          <a:prstGeom prst="ellipse">
            <a:avLst/>
          </a:prstGeom>
          <a:solidFill>
            <a:srgbClr val="E7E9F3"/>
          </a:solidFill>
          <a:ln/>
        </p:spPr>
      </p:sp>
      <p:pic>
        <p:nvPicPr>
          <p:cNvPr id="3" name="Image 0" descr="preencoded.png">    </p:cNvPr>
          <p:cNvPicPr>
            <a:picLocks noChangeAspect="1"/>
          </p:cNvPicPr>
          <p:nvPr/>
        </p:nvPicPr>
        <p:blipFill>
          <a:blip r:embed="rId1"/>
          <a:stretch>
            <a:fillRect/>
          </a:stretch>
        </p:blipFill>
        <p:spPr>
          <a:xfrm>
            <a:off x="1025042" y="1025042"/>
            <a:ext cx="373075" cy="373075"/>
          </a:xfrm>
          <a:prstGeom prst="rect">
            <a:avLst/>
          </a:prstGeom>
        </p:spPr>
      </p:pic>
      <p:sp>
        <p:nvSpPr>
          <p:cNvPr id="4" name="Text 1"/>
          <p:cNvSpPr/>
          <p:nvPr/>
        </p:nvSpPr>
        <p:spPr>
          <a:xfrm>
            <a:off x="822960" y="1828800"/>
            <a:ext cx="7315200" cy="365760"/>
          </a:xfrm>
          <a:prstGeom prst="rect">
            <a:avLst/>
          </a:prstGeom>
          <a:noFill/>
          <a:ln/>
        </p:spPr>
        <p:txBody>
          <a:bodyPr wrap="square" lIns="0" tIns="0" rIns="0" bIns="0" rtlCol="0" anchor="ctr"/>
          <a:lstStyle/>
          <a:p>
            <a:pPr indent="0" marL="0">
              <a:buNone/>
            </a:pPr>
            <a:r>
              <a:rPr lang="en-US" sz="1300" b="1" spc="200" kern="0" dirty="0">
                <a:solidFill>
                  <a:srgbClr val="D9542F"/>
                </a:solidFill>
                <a:latin typeface="Calibri" pitchFamily="34" charset="0"/>
                <a:ea typeface="Calibri" pitchFamily="34" charset="-122"/>
                <a:cs typeface="Calibri" pitchFamily="34" charset="-120"/>
              </a:rPr>
              <a:t>THE CENTRAL ARGUMENT</a:t>
            </a:r>
            <a:endParaRPr lang="en-US" sz="1300" dirty="0"/>
          </a:p>
        </p:txBody>
      </p:sp>
      <p:sp>
        <p:nvSpPr>
          <p:cNvPr id="5" name="Text 2"/>
          <p:cNvSpPr/>
          <p:nvPr/>
        </p:nvSpPr>
        <p:spPr>
          <a:xfrm>
            <a:off x="822960" y="2286000"/>
            <a:ext cx="10424160" cy="2377440"/>
          </a:xfrm>
          <a:prstGeom prst="rect">
            <a:avLst/>
          </a:prstGeom>
          <a:noFill/>
          <a:ln/>
        </p:spPr>
        <p:txBody>
          <a:bodyPr wrap="square" lIns="0" tIns="0" rIns="0" bIns="0" rtlCol="0" anchor="ctr"/>
          <a:lstStyle/>
          <a:p>
            <a:pPr indent="0" marL="0">
              <a:lnSpc>
                <a:spcPct val="115000"/>
              </a:lnSpc>
              <a:buNone/>
            </a:pPr>
            <a:r>
              <a:rPr lang="en-US" sz="3800" b="1" dirty="0">
                <a:solidFill>
                  <a:srgbClr val="1B1F3B"/>
                </a:solidFill>
                <a:latin typeface="Cambria" pitchFamily="34" charset="0"/>
                <a:ea typeface="Cambria" pitchFamily="34" charset="-122"/>
                <a:cs typeface="Cambria" pitchFamily="34" charset="-120"/>
              </a:rPr>
              <a:t>The most radical technology KDE ever built isn't software.</a:t>
            </a:r>
            <a:endParaRPr lang="en-US" sz="3800" dirty="0"/>
          </a:p>
          <a:p>
            <a:pPr indent="0" marL="0">
              <a:lnSpc>
                <a:spcPct val="115000"/>
              </a:lnSpc>
              <a:buNone/>
            </a:pPr>
            <a:r>
              <a:rPr lang="en-US" sz="3800" b="1" dirty="0">
                <a:solidFill>
                  <a:srgbClr val="1B1F3B"/>
                </a:solidFill>
                <a:latin typeface="Cambria" pitchFamily="34" charset="0"/>
                <a:ea typeface="Cambria" pitchFamily="34" charset="-122"/>
                <a:cs typeface="Cambria" pitchFamily="34" charset="-120"/>
              </a:rPr>
              <a:t>It's </a:t>
            </a:r>
            <a:pPr indent="0" marL="0">
              <a:lnSpc>
                <a:spcPct val="115000"/>
              </a:lnSpc>
              <a:buNone/>
            </a:pPr>
            <a:r>
              <a:rPr lang="en-US" sz="3800" b="1" dirty="0">
                <a:solidFill>
                  <a:srgbClr val="D9542F"/>
                </a:solidFill>
                <a:latin typeface="Cambria" pitchFamily="34" charset="0"/>
                <a:ea typeface="Cambria" pitchFamily="34" charset="-122"/>
                <a:cs typeface="Cambria" pitchFamily="34" charset="-120"/>
              </a:rPr>
              <a:t>how we decide things together.</a:t>
            </a:r>
            <a:endParaRPr lang="en-US" sz="3800" dirty="0"/>
          </a:p>
        </p:txBody>
      </p:sp>
      <p:sp>
        <p:nvSpPr>
          <p:cNvPr id="6" name="Text 3"/>
          <p:cNvSpPr/>
          <p:nvPr/>
        </p:nvSpPr>
        <p:spPr>
          <a:xfrm>
            <a:off x="822960" y="5029200"/>
            <a:ext cx="9601200" cy="822960"/>
          </a:xfrm>
          <a:prstGeom prst="rect">
            <a:avLst/>
          </a:prstGeom>
          <a:noFill/>
          <a:ln/>
        </p:spPr>
        <p:txBody>
          <a:bodyPr wrap="square" lIns="0" tIns="0" rIns="0" bIns="0" rtlCol="0" anchor="ctr"/>
          <a:lstStyle/>
          <a:p>
            <a:pPr indent="0" marL="0">
              <a:buNone/>
            </a:pPr>
            <a:r>
              <a:rPr lang="en-US" sz="1600" i="1" dirty="0">
                <a:solidFill>
                  <a:srgbClr val="6B7290"/>
                </a:solidFill>
                <a:latin typeface="Calibri" pitchFamily="34" charset="0"/>
                <a:ea typeface="Calibri" pitchFamily="34" charset="-122"/>
                <a:cs typeface="Calibri" pitchFamily="34" charset="-120"/>
              </a:rPr>
              <a:t>A self-organizing, volunteer-driven governance model that has resisted capture and sustained thirty years of creative output.</a:t>
            </a:r>
            <a:endParaRPr lang="en-US" sz="1600" dirty="0"/>
          </a:p>
        </p:txBody>
      </p:sp>
      <p:sp>
        <p:nvSpPr>
          <p:cNvPr id="7" name="Text 4"/>
          <p:cNvSpPr/>
          <p:nvPr/>
        </p:nvSpPr>
        <p:spPr>
          <a:xfrm>
            <a:off x="11368735" y="6400800"/>
            <a:ext cx="548640" cy="274320"/>
          </a:xfrm>
          <a:prstGeom prst="rect">
            <a:avLst/>
          </a:prstGeom>
          <a:noFill/>
          <a:ln/>
        </p:spPr>
        <p:txBody>
          <a:bodyPr wrap="square" lIns="0" tIns="0" rIns="0" bIns="0" rtlCol="0" anchor="ctr"/>
          <a:lstStyle/>
          <a:p>
            <a:pPr algn="r" indent="0" marL="0">
              <a:buNone/>
            </a:pPr>
            <a:r>
              <a:rPr lang="en-US" sz="1000" dirty="0">
                <a:solidFill>
                  <a:srgbClr val="6B7290"/>
                </a:solidFill>
                <a:latin typeface="Calibri" pitchFamily="34" charset="0"/>
                <a:ea typeface="Calibri" pitchFamily="34" charset="-122"/>
                <a:cs typeface="Calibri" pitchFamily="34" charset="-120"/>
              </a:rPr>
              <a:t>03</a:t>
            </a:r>
            <a:endParaRPr lang="en-US" sz="1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502920"/>
            <a:ext cx="7315200" cy="320040"/>
          </a:xfrm>
          <a:prstGeom prst="rect">
            <a:avLst/>
          </a:prstGeom>
          <a:noFill/>
          <a:ln/>
        </p:spPr>
        <p:txBody>
          <a:bodyPr wrap="square" lIns="0" tIns="0" rIns="0" bIns="0" rtlCol="0" anchor="ctr"/>
          <a:lstStyle/>
          <a:p>
            <a:pPr indent="0" marL="0">
              <a:buNone/>
            </a:pPr>
            <a:r>
              <a:rPr lang="en-US" sz="1250" b="1" spc="200" kern="0" dirty="0">
                <a:solidFill>
                  <a:srgbClr val="D9542F"/>
                </a:solidFill>
                <a:latin typeface="Calibri" pitchFamily="34" charset="0"/>
                <a:ea typeface="Calibri" pitchFamily="34" charset="-122"/>
                <a:cs typeface="Calibri" pitchFamily="34" charset="-120"/>
              </a:rPr>
              <a:t>WHERE WE'RE HEADED</a:t>
            </a:r>
            <a:endParaRPr lang="en-US" sz="1250" dirty="0"/>
          </a:p>
        </p:txBody>
      </p:sp>
      <p:sp>
        <p:nvSpPr>
          <p:cNvPr id="3" name="Text 1"/>
          <p:cNvSpPr/>
          <p:nvPr/>
        </p:nvSpPr>
        <p:spPr>
          <a:xfrm>
            <a:off x="640080" y="914400"/>
            <a:ext cx="9144000" cy="548640"/>
          </a:xfrm>
          <a:prstGeom prst="rect">
            <a:avLst/>
          </a:prstGeom>
          <a:noFill/>
          <a:ln/>
        </p:spPr>
        <p:txBody>
          <a:bodyPr wrap="square" lIns="0" tIns="0" rIns="0" bIns="0" rtlCol="0" anchor="ctr"/>
          <a:lstStyle/>
          <a:p>
            <a:pPr indent="0" marL="0">
              <a:buNone/>
            </a:pPr>
            <a:r>
              <a:rPr lang="en-US" sz="2800" b="1" dirty="0">
                <a:solidFill>
                  <a:srgbClr val="1B1F3B"/>
                </a:solidFill>
                <a:latin typeface="Cambria" pitchFamily="34" charset="0"/>
                <a:ea typeface="Cambria" pitchFamily="34" charset="-122"/>
                <a:cs typeface="Cambria" pitchFamily="34" charset="-120"/>
              </a:rPr>
              <a:t>Four stops on this talk</a:t>
            </a:r>
            <a:endParaRPr lang="en-US" sz="2800" dirty="0"/>
          </a:p>
        </p:txBody>
      </p:sp>
      <p:sp>
        <p:nvSpPr>
          <p:cNvPr id="4" name="Shape 2"/>
          <p:cNvSpPr/>
          <p:nvPr/>
        </p:nvSpPr>
        <p:spPr>
          <a:xfrm>
            <a:off x="640080" y="1965960"/>
            <a:ext cx="2606040" cy="3566160"/>
          </a:xfrm>
          <a:prstGeom prst="roundRect">
            <a:avLst>
              <a:gd name="adj" fmla="val 2807"/>
            </a:avLst>
          </a:prstGeom>
          <a:solidFill>
            <a:srgbClr val="F4F5F9"/>
          </a:solidFill>
          <a:ln/>
          <a:effectLst>
            <a:outerShdw sx="100000" sy="100000" kx="0" ky="0" algn="bl" rotWithShape="0" blurRad="88900" dist="25400" dir="5400000">
              <a:srgbClr val="000000">
                <a:alpha val="10000"/>
              </a:srgbClr>
            </a:outerShdw>
          </a:effectLst>
        </p:spPr>
      </p:sp>
      <p:sp>
        <p:nvSpPr>
          <p:cNvPr id="5" name="Shape 3"/>
          <p:cNvSpPr/>
          <p:nvPr/>
        </p:nvSpPr>
        <p:spPr>
          <a:xfrm>
            <a:off x="914400" y="2286000"/>
            <a:ext cx="685800" cy="685800"/>
          </a:xfrm>
          <a:prstGeom prst="ellipse">
            <a:avLst/>
          </a:prstGeom>
          <a:solidFill>
            <a:srgbClr val="E7E9F3"/>
          </a:solidFill>
          <a:ln/>
        </p:spPr>
      </p:sp>
      <p:pic>
        <p:nvPicPr>
          <p:cNvPr id="6" name="Image 0" descr="preencoded.png">    </p:cNvPr>
          <p:cNvPicPr>
            <a:picLocks noChangeAspect="1"/>
          </p:cNvPicPr>
          <p:nvPr/>
        </p:nvPicPr>
        <p:blipFill>
          <a:blip r:embed="rId1"/>
          <a:stretch>
            <a:fillRect/>
          </a:stretch>
        </p:blipFill>
        <p:spPr>
          <a:xfrm>
            <a:off x="1092708" y="2464308"/>
            <a:ext cx="329184" cy="329184"/>
          </a:xfrm>
          <a:prstGeom prst="rect">
            <a:avLst/>
          </a:prstGeom>
        </p:spPr>
      </p:pic>
      <p:sp>
        <p:nvSpPr>
          <p:cNvPr id="7" name="Text 4"/>
          <p:cNvSpPr/>
          <p:nvPr/>
        </p:nvSpPr>
        <p:spPr>
          <a:xfrm>
            <a:off x="914400" y="3108960"/>
            <a:ext cx="2057400" cy="365760"/>
          </a:xfrm>
          <a:prstGeom prst="rect">
            <a:avLst/>
          </a:prstGeom>
          <a:noFill/>
          <a:ln/>
        </p:spPr>
        <p:txBody>
          <a:bodyPr wrap="square" lIns="0" tIns="0" rIns="0" bIns="0" rtlCol="0" anchor="ctr"/>
          <a:lstStyle/>
          <a:p>
            <a:pPr indent="0" marL="0">
              <a:buNone/>
            </a:pPr>
            <a:r>
              <a:rPr lang="en-US" sz="1300" b="1" spc="100" kern="0" dirty="0">
                <a:solidFill>
                  <a:srgbClr val="D9542F"/>
                </a:solidFill>
                <a:latin typeface="Calibri" pitchFamily="34" charset="0"/>
                <a:ea typeface="Calibri" pitchFamily="34" charset="-122"/>
                <a:cs typeface="Calibri" pitchFamily="34" charset="-120"/>
              </a:rPr>
              <a:t>01</a:t>
            </a:r>
            <a:endParaRPr lang="en-US" sz="1300" dirty="0"/>
          </a:p>
        </p:txBody>
      </p:sp>
      <p:sp>
        <p:nvSpPr>
          <p:cNvPr id="8" name="Text 5"/>
          <p:cNvSpPr/>
          <p:nvPr/>
        </p:nvSpPr>
        <p:spPr>
          <a:xfrm>
            <a:off x="914400" y="3474720"/>
            <a:ext cx="2057400" cy="868680"/>
          </a:xfrm>
          <a:prstGeom prst="rect">
            <a:avLst/>
          </a:prstGeom>
          <a:noFill/>
          <a:ln/>
        </p:spPr>
        <p:txBody>
          <a:bodyPr wrap="square" lIns="0" tIns="0" rIns="0" bIns="0" rtlCol="0" anchor="ctr"/>
          <a:lstStyle/>
          <a:p>
            <a:pPr indent="0" marL="0">
              <a:lnSpc>
                <a:spcPct val="105000"/>
              </a:lnSpc>
              <a:buNone/>
            </a:pPr>
            <a:r>
              <a:rPr lang="en-US" sz="1700" b="1" dirty="0">
                <a:solidFill>
                  <a:srgbClr val="1B1F3B"/>
                </a:solidFill>
                <a:latin typeface="Cambria" pitchFamily="34" charset="0"/>
                <a:ea typeface="Cambria" pitchFamily="34" charset="-122"/>
                <a:cs typeface="Cambria" pitchFamily="34" charset="-120"/>
              </a:rPr>
              <a:t>Where it came from</a:t>
            </a:r>
            <a:endParaRPr lang="en-US" sz="1700" dirty="0"/>
          </a:p>
        </p:txBody>
      </p:sp>
      <p:sp>
        <p:nvSpPr>
          <p:cNvPr id="9" name="Text 6"/>
          <p:cNvSpPr/>
          <p:nvPr/>
        </p:nvSpPr>
        <p:spPr>
          <a:xfrm>
            <a:off x="914400" y="4389120"/>
            <a:ext cx="2057400" cy="1005840"/>
          </a:xfrm>
          <a:prstGeom prst="rect">
            <a:avLst/>
          </a:prstGeom>
          <a:noFill/>
          <a:ln/>
        </p:spPr>
        <p:txBody>
          <a:bodyPr wrap="square" lIns="0" tIns="0" rIns="0" bIns="0" rtlCol="0" anchor="ctr"/>
          <a:lstStyle/>
          <a:p>
            <a:pPr indent="0" marL="0">
              <a:lnSpc>
                <a:spcPct val="120000"/>
              </a:lnSpc>
              <a:buNone/>
            </a:pPr>
            <a:r>
              <a:rPr lang="en-US" sz="1200" dirty="0">
                <a:solidFill>
                  <a:srgbClr val="6B7290"/>
                </a:solidFill>
                <a:latin typeface="Calibri" pitchFamily="34" charset="0"/>
                <a:ea typeface="Calibri" pitchFamily="34" charset="-122"/>
                <a:cs typeface="Calibri" pitchFamily="34" charset="-120"/>
              </a:rPr>
              <a:t>The conditions that produced KDE's governance model</a:t>
            </a:r>
            <a:endParaRPr lang="en-US" sz="1200" dirty="0"/>
          </a:p>
        </p:txBody>
      </p:sp>
      <p:sp>
        <p:nvSpPr>
          <p:cNvPr id="10" name="Shape 7"/>
          <p:cNvSpPr/>
          <p:nvPr/>
        </p:nvSpPr>
        <p:spPr>
          <a:xfrm>
            <a:off x="3502152" y="1965960"/>
            <a:ext cx="2606040" cy="3566160"/>
          </a:xfrm>
          <a:prstGeom prst="roundRect">
            <a:avLst>
              <a:gd name="adj" fmla="val 2807"/>
            </a:avLst>
          </a:prstGeom>
          <a:solidFill>
            <a:srgbClr val="F4F5F9"/>
          </a:solidFill>
          <a:ln/>
          <a:effectLst>
            <a:outerShdw sx="100000" sy="100000" kx="0" ky="0" algn="bl" rotWithShape="0" blurRad="88900" dist="25400" dir="5400000">
              <a:srgbClr val="000000">
                <a:alpha val="10000"/>
              </a:srgbClr>
            </a:outerShdw>
          </a:effectLst>
        </p:spPr>
      </p:sp>
      <p:sp>
        <p:nvSpPr>
          <p:cNvPr id="11" name="Shape 8"/>
          <p:cNvSpPr/>
          <p:nvPr/>
        </p:nvSpPr>
        <p:spPr>
          <a:xfrm>
            <a:off x="3776472" y="2286000"/>
            <a:ext cx="685800" cy="685800"/>
          </a:xfrm>
          <a:prstGeom prst="ellipse">
            <a:avLst/>
          </a:prstGeom>
          <a:solidFill>
            <a:srgbClr val="E7E9F3"/>
          </a:solidFill>
          <a:ln/>
        </p:spPr>
      </p:sp>
      <p:pic>
        <p:nvPicPr>
          <p:cNvPr id="12" name="Image 1" descr="preencoded.png">    </p:cNvPr>
          <p:cNvPicPr>
            <a:picLocks noChangeAspect="1"/>
          </p:cNvPicPr>
          <p:nvPr/>
        </p:nvPicPr>
        <p:blipFill>
          <a:blip r:embed="rId2"/>
          <a:stretch>
            <a:fillRect/>
          </a:stretch>
        </p:blipFill>
        <p:spPr>
          <a:xfrm>
            <a:off x="3954780" y="2464308"/>
            <a:ext cx="329184" cy="329184"/>
          </a:xfrm>
          <a:prstGeom prst="rect">
            <a:avLst/>
          </a:prstGeom>
        </p:spPr>
      </p:pic>
      <p:sp>
        <p:nvSpPr>
          <p:cNvPr id="13" name="Text 9"/>
          <p:cNvSpPr/>
          <p:nvPr/>
        </p:nvSpPr>
        <p:spPr>
          <a:xfrm>
            <a:off x="3776472" y="3108960"/>
            <a:ext cx="2057400" cy="365760"/>
          </a:xfrm>
          <a:prstGeom prst="rect">
            <a:avLst/>
          </a:prstGeom>
          <a:noFill/>
          <a:ln/>
        </p:spPr>
        <p:txBody>
          <a:bodyPr wrap="square" lIns="0" tIns="0" rIns="0" bIns="0" rtlCol="0" anchor="ctr"/>
          <a:lstStyle/>
          <a:p>
            <a:pPr indent="0" marL="0">
              <a:buNone/>
            </a:pPr>
            <a:r>
              <a:rPr lang="en-US" sz="1300" b="1" spc="100" kern="0" dirty="0">
                <a:solidFill>
                  <a:srgbClr val="D9542F"/>
                </a:solidFill>
                <a:latin typeface="Calibri" pitchFamily="34" charset="0"/>
                <a:ea typeface="Calibri" pitchFamily="34" charset="-122"/>
                <a:cs typeface="Calibri" pitchFamily="34" charset="-120"/>
              </a:rPr>
              <a:t>02</a:t>
            </a:r>
            <a:endParaRPr lang="en-US" sz="1300" dirty="0"/>
          </a:p>
        </p:txBody>
      </p:sp>
      <p:sp>
        <p:nvSpPr>
          <p:cNvPr id="14" name="Text 10"/>
          <p:cNvSpPr/>
          <p:nvPr/>
        </p:nvSpPr>
        <p:spPr>
          <a:xfrm>
            <a:off x="3776472" y="3474720"/>
            <a:ext cx="2057400" cy="868680"/>
          </a:xfrm>
          <a:prstGeom prst="rect">
            <a:avLst/>
          </a:prstGeom>
          <a:noFill/>
          <a:ln/>
        </p:spPr>
        <p:txBody>
          <a:bodyPr wrap="square" lIns="0" tIns="0" rIns="0" bIns="0" rtlCol="0" anchor="ctr"/>
          <a:lstStyle/>
          <a:p>
            <a:pPr indent="0" marL="0">
              <a:lnSpc>
                <a:spcPct val="105000"/>
              </a:lnSpc>
              <a:buNone/>
            </a:pPr>
            <a:r>
              <a:rPr lang="en-US" sz="1700" b="1" dirty="0">
                <a:solidFill>
                  <a:srgbClr val="1B1F3B"/>
                </a:solidFill>
                <a:latin typeface="Cambria" pitchFamily="34" charset="0"/>
                <a:ea typeface="Cambria" pitchFamily="34" charset="-122"/>
                <a:cs typeface="Cambria" pitchFamily="34" charset="-120"/>
              </a:rPr>
              <a:t>How it actually works</a:t>
            </a:r>
            <a:endParaRPr lang="en-US" sz="1700" dirty="0"/>
          </a:p>
        </p:txBody>
      </p:sp>
      <p:sp>
        <p:nvSpPr>
          <p:cNvPr id="15" name="Text 11"/>
          <p:cNvSpPr/>
          <p:nvPr/>
        </p:nvSpPr>
        <p:spPr>
          <a:xfrm>
            <a:off x="3776472" y="4389120"/>
            <a:ext cx="2057400" cy="1005840"/>
          </a:xfrm>
          <a:prstGeom prst="rect">
            <a:avLst/>
          </a:prstGeom>
          <a:noFill/>
          <a:ln/>
        </p:spPr>
        <p:txBody>
          <a:bodyPr wrap="square" lIns="0" tIns="0" rIns="0" bIns="0" rtlCol="0" anchor="ctr"/>
          <a:lstStyle/>
          <a:p>
            <a:pPr indent="0" marL="0">
              <a:lnSpc>
                <a:spcPct val="120000"/>
              </a:lnSpc>
              <a:buNone/>
            </a:pPr>
            <a:r>
              <a:rPr lang="en-US" sz="1200" dirty="0">
                <a:solidFill>
                  <a:srgbClr val="6B7290"/>
                </a:solidFill>
                <a:latin typeface="Calibri" pitchFamily="34" charset="0"/>
                <a:ea typeface="Calibri" pitchFamily="34" charset="-122"/>
                <a:cs typeface="Calibri" pitchFamily="34" charset="-120"/>
              </a:rPr>
              <a:t>The structural features that make it durable</a:t>
            </a:r>
            <a:endParaRPr lang="en-US" sz="1200" dirty="0"/>
          </a:p>
        </p:txBody>
      </p:sp>
      <p:sp>
        <p:nvSpPr>
          <p:cNvPr id="16" name="Shape 12"/>
          <p:cNvSpPr/>
          <p:nvPr/>
        </p:nvSpPr>
        <p:spPr>
          <a:xfrm>
            <a:off x="6364224" y="1965960"/>
            <a:ext cx="2606040" cy="3566160"/>
          </a:xfrm>
          <a:prstGeom prst="roundRect">
            <a:avLst>
              <a:gd name="adj" fmla="val 2807"/>
            </a:avLst>
          </a:prstGeom>
          <a:solidFill>
            <a:srgbClr val="F4F5F9"/>
          </a:solidFill>
          <a:ln/>
          <a:effectLst>
            <a:outerShdw sx="100000" sy="100000" kx="0" ky="0" algn="bl" rotWithShape="0" blurRad="88900" dist="25400" dir="5400000">
              <a:srgbClr val="000000">
                <a:alpha val="10000"/>
              </a:srgbClr>
            </a:outerShdw>
          </a:effectLst>
        </p:spPr>
      </p:sp>
      <p:sp>
        <p:nvSpPr>
          <p:cNvPr id="17" name="Shape 13"/>
          <p:cNvSpPr/>
          <p:nvPr/>
        </p:nvSpPr>
        <p:spPr>
          <a:xfrm>
            <a:off x="6638544" y="2286000"/>
            <a:ext cx="685800" cy="685800"/>
          </a:xfrm>
          <a:prstGeom prst="ellipse">
            <a:avLst/>
          </a:prstGeom>
          <a:solidFill>
            <a:srgbClr val="E7E9F3"/>
          </a:solidFill>
          <a:ln/>
        </p:spPr>
      </p:sp>
      <p:pic>
        <p:nvPicPr>
          <p:cNvPr id="18" name="Image 2" descr="preencoded.png">    </p:cNvPr>
          <p:cNvPicPr>
            <a:picLocks noChangeAspect="1"/>
          </p:cNvPicPr>
          <p:nvPr/>
        </p:nvPicPr>
        <p:blipFill>
          <a:blip r:embed="rId3"/>
          <a:stretch>
            <a:fillRect/>
          </a:stretch>
        </p:blipFill>
        <p:spPr>
          <a:xfrm>
            <a:off x="6816852" y="2464308"/>
            <a:ext cx="329184" cy="329184"/>
          </a:xfrm>
          <a:prstGeom prst="rect">
            <a:avLst/>
          </a:prstGeom>
        </p:spPr>
      </p:pic>
      <p:sp>
        <p:nvSpPr>
          <p:cNvPr id="19" name="Text 14"/>
          <p:cNvSpPr/>
          <p:nvPr/>
        </p:nvSpPr>
        <p:spPr>
          <a:xfrm>
            <a:off x="6638544" y="3108960"/>
            <a:ext cx="2057400" cy="365760"/>
          </a:xfrm>
          <a:prstGeom prst="rect">
            <a:avLst/>
          </a:prstGeom>
          <a:noFill/>
          <a:ln/>
        </p:spPr>
        <p:txBody>
          <a:bodyPr wrap="square" lIns="0" tIns="0" rIns="0" bIns="0" rtlCol="0" anchor="ctr"/>
          <a:lstStyle/>
          <a:p>
            <a:pPr indent="0" marL="0">
              <a:buNone/>
            </a:pPr>
            <a:r>
              <a:rPr lang="en-US" sz="1300" b="1" spc="100" kern="0" dirty="0">
                <a:solidFill>
                  <a:srgbClr val="D9542F"/>
                </a:solidFill>
                <a:latin typeface="Calibri" pitchFamily="34" charset="0"/>
                <a:ea typeface="Calibri" pitchFamily="34" charset="-122"/>
                <a:cs typeface="Calibri" pitchFamily="34" charset="-120"/>
              </a:rPr>
              <a:t>03</a:t>
            </a:r>
            <a:endParaRPr lang="en-US" sz="1300" dirty="0"/>
          </a:p>
        </p:txBody>
      </p:sp>
      <p:sp>
        <p:nvSpPr>
          <p:cNvPr id="20" name="Text 15"/>
          <p:cNvSpPr/>
          <p:nvPr/>
        </p:nvSpPr>
        <p:spPr>
          <a:xfrm>
            <a:off x="6638544" y="3474720"/>
            <a:ext cx="2057400" cy="868680"/>
          </a:xfrm>
          <a:prstGeom prst="rect">
            <a:avLst/>
          </a:prstGeom>
          <a:noFill/>
          <a:ln/>
        </p:spPr>
        <p:txBody>
          <a:bodyPr wrap="square" lIns="0" tIns="0" rIns="0" bIns="0" rtlCol="0" anchor="ctr"/>
          <a:lstStyle/>
          <a:p>
            <a:pPr indent="0" marL="0">
              <a:lnSpc>
                <a:spcPct val="105000"/>
              </a:lnSpc>
              <a:buNone/>
            </a:pPr>
            <a:r>
              <a:rPr lang="en-US" sz="1700" b="1" dirty="0">
                <a:solidFill>
                  <a:srgbClr val="1B1F3B"/>
                </a:solidFill>
                <a:latin typeface="Cambria" pitchFamily="34" charset="0"/>
                <a:ea typeface="Cambria" pitchFamily="34" charset="-122"/>
                <a:cs typeface="Cambria" pitchFamily="34" charset="-120"/>
              </a:rPr>
              <a:t>Where it's cracking</a:t>
            </a:r>
            <a:endParaRPr lang="en-US" sz="1700" dirty="0"/>
          </a:p>
        </p:txBody>
      </p:sp>
      <p:sp>
        <p:nvSpPr>
          <p:cNvPr id="21" name="Text 16"/>
          <p:cNvSpPr/>
          <p:nvPr/>
        </p:nvSpPr>
        <p:spPr>
          <a:xfrm>
            <a:off x="6638544" y="4389120"/>
            <a:ext cx="2057400" cy="1005840"/>
          </a:xfrm>
          <a:prstGeom prst="rect">
            <a:avLst/>
          </a:prstGeom>
          <a:noFill/>
          <a:ln/>
        </p:spPr>
        <p:txBody>
          <a:bodyPr wrap="square" lIns="0" tIns="0" rIns="0" bIns="0" rtlCol="0" anchor="ctr"/>
          <a:lstStyle/>
          <a:p>
            <a:pPr indent="0" marL="0">
              <a:lnSpc>
                <a:spcPct val="120000"/>
              </a:lnSpc>
              <a:buNone/>
            </a:pPr>
            <a:r>
              <a:rPr lang="en-US" sz="1200" dirty="0">
                <a:solidFill>
                  <a:srgbClr val="6B7290"/>
                </a:solidFill>
                <a:latin typeface="Calibri" pitchFamily="34" charset="0"/>
                <a:ea typeface="Calibri" pitchFamily="34" charset="-122"/>
                <a:cs typeface="Calibri" pitchFamily="34" charset="-120"/>
              </a:rPr>
              <a:t>Pressures from consolidation and capture</a:t>
            </a:r>
            <a:endParaRPr lang="en-US" sz="1200" dirty="0"/>
          </a:p>
        </p:txBody>
      </p:sp>
      <p:sp>
        <p:nvSpPr>
          <p:cNvPr id="22" name="Shape 17"/>
          <p:cNvSpPr/>
          <p:nvPr/>
        </p:nvSpPr>
        <p:spPr>
          <a:xfrm>
            <a:off x="9226296" y="1965960"/>
            <a:ext cx="2606040" cy="3566160"/>
          </a:xfrm>
          <a:prstGeom prst="roundRect">
            <a:avLst>
              <a:gd name="adj" fmla="val 2807"/>
            </a:avLst>
          </a:prstGeom>
          <a:solidFill>
            <a:srgbClr val="F4F5F9"/>
          </a:solidFill>
          <a:ln/>
          <a:effectLst>
            <a:outerShdw sx="100000" sy="100000" kx="0" ky="0" algn="bl" rotWithShape="0" blurRad="88900" dist="25400" dir="5400000">
              <a:srgbClr val="000000">
                <a:alpha val="10000"/>
              </a:srgbClr>
            </a:outerShdw>
          </a:effectLst>
        </p:spPr>
      </p:sp>
      <p:sp>
        <p:nvSpPr>
          <p:cNvPr id="23" name="Shape 18"/>
          <p:cNvSpPr/>
          <p:nvPr/>
        </p:nvSpPr>
        <p:spPr>
          <a:xfrm>
            <a:off x="9500616" y="2286000"/>
            <a:ext cx="685800" cy="685800"/>
          </a:xfrm>
          <a:prstGeom prst="ellipse">
            <a:avLst/>
          </a:prstGeom>
          <a:solidFill>
            <a:srgbClr val="E7E9F3"/>
          </a:solidFill>
          <a:ln/>
        </p:spPr>
      </p:sp>
      <p:pic>
        <p:nvPicPr>
          <p:cNvPr id="24" name="Image 3" descr="preencoded.png">    </p:cNvPr>
          <p:cNvPicPr>
            <a:picLocks noChangeAspect="1"/>
          </p:cNvPicPr>
          <p:nvPr/>
        </p:nvPicPr>
        <p:blipFill>
          <a:blip r:embed="rId4"/>
          <a:stretch>
            <a:fillRect/>
          </a:stretch>
        </p:blipFill>
        <p:spPr>
          <a:xfrm>
            <a:off x="9678924" y="2464308"/>
            <a:ext cx="329184" cy="329184"/>
          </a:xfrm>
          <a:prstGeom prst="rect">
            <a:avLst/>
          </a:prstGeom>
        </p:spPr>
      </p:pic>
      <p:sp>
        <p:nvSpPr>
          <p:cNvPr id="25" name="Text 19"/>
          <p:cNvSpPr/>
          <p:nvPr/>
        </p:nvSpPr>
        <p:spPr>
          <a:xfrm>
            <a:off x="9500616" y="3108960"/>
            <a:ext cx="2057400" cy="365760"/>
          </a:xfrm>
          <a:prstGeom prst="rect">
            <a:avLst/>
          </a:prstGeom>
          <a:noFill/>
          <a:ln/>
        </p:spPr>
        <p:txBody>
          <a:bodyPr wrap="square" lIns="0" tIns="0" rIns="0" bIns="0" rtlCol="0" anchor="ctr"/>
          <a:lstStyle/>
          <a:p>
            <a:pPr indent="0" marL="0">
              <a:buNone/>
            </a:pPr>
            <a:r>
              <a:rPr lang="en-US" sz="1300" b="1" spc="100" kern="0" dirty="0">
                <a:solidFill>
                  <a:srgbClr val="D9542F"/>
                </a:solidFill>
                <a:latin typeface="Calibri" pitchFamily="34" charset="0"/>
                <a:ea typeface="Calibri" pitchFamily="34" charset="-122"/>
                <a:cs typeface="Calibri" pitchFamily="34" charset="-120"/>
              </a:rPr>
              <a:t>04</a:t>
            </a:r>
            <a:endParaRPr lang="en-US" sz="1300" dirty="0"/>
          </a:p>
        </p:txBody>
      </p:sp>
      <p:sp>
        <p:nvSpPr>
          <p:cNvPr id="26" name="Text 20"/>
          <p:cNvSpPr/>
          <p:nvPr/>
        </p:nvSpPr>
        <p:spPr>
          <a:xfrm>
            <a:off x="9500616" y="3474720"/>
            <a:ext cx="2057400" cy="868680"/>
          </a:xfrm>
          <a:prstGeom prst="rect">
            <a:avLst/>
          </a:prstGeom>
          <a:noFill/>
          <a:ln/>
        </p:spPr>
        <p:txBody>
          <a:bodyPr wrap="square" lIns="0" tIns="0" rIns="0" bIns="0" rtlCol="0" anchor="ctr"/>
          <a:lstStyle/>
          <a:p>
            <a:pPr indent="0" marL="0">
              <a:lnSpc>
                <a:spcPct val="105000"/>
              </a:lnSpc>
              <a:buNone/>
            </a:pPr>
            <a:r>
              <a:rPr lang="en-US" sz="1700" b="1" dirty="0">
                <a:solidFill>
                  <a:srgbClr val="1B1F3B"/>
                </a:solidFill>
                <a:latin typeface="Cambria" pitchFamily="34" charset="0"/>
                <a:ea typeface="Cambria" pitchFamily="34" charset="-122"/>
                <a:cs typeface="Cambria" pitchFamily="34" charset="-120"/>
              </a:rPr>
              <a:t>What we do next</a:t>
            </a:r>
            <a:endParaRPr lang="en-US" sz="1700" dirty="0"/>
          </a:p>
        </p:txBody>
      </p:sp>
      <p:sp>
        <p:nvSpPr>
          <p:cNvPr id="27" name="Text 21"/>
          <p:cNvSpPr/>
          <p:nvPr/>
        </p:nvSpPr>
        <p:spPr>
          <a:xfrm>
            <a:off x="9500616" y="4389120"/>
            <a:ext cx="2057400" cy="1005840"/>
          </a:xfrm>
          <a:prstGeom prst="rect">
            <a:avLst/>
          </a:prstGeom>
          <a:noFill/>
          <a:ln/>
        </p:spPr>
        <p:txBody>
          <a:bodyPr wrap="square" lIns="0" tIns="0" rIns="0" bIns="0" rtlCol="0" anchor="ctr"/>
          <a:lstStyle/>
          <a:p>
            <a:pPr indent="0" marL="0">
              <a:lnSpc>
                <a:spcPct val="120000"/>
              </a:lnSpc>
              <a:buNone/>
            </a:pPr>
            <a:r>
              <a:rPr lang="en-US" sz="1200" dirty="0">
                <a:solidFill>
                  <a:srgbClr val="6B7290"/>
                </a:solidFill>
                <a:latin typeface="Calibri" pitchFamily="34" charset="0"/>
                <a:ea typeface="Calibri" pitchFamily="34" charset="-122"/>
                <a:cs typeface="Calibri" pitchFamily="34" charset="-120"/>
              </a:rPr>
              <a:t>A framework for treating governance as infrastructure</a:t>
            </a:r>
            <a:endParaRPr lang="en-US" sz="1200" dirty="0"/>
          </a:p>
        </p:txBody>
      </p:sp>
      <p:sp>
        <p:nvSpPr>
          <p:cNvPr id="28" name="Text 22"/>
          <p:cNvSpPr/>
          <p:nvPr/>
        </p:nvSpPr>
        <p:spPr>
          <a:xfrm>
            <a:off x="11368735" y="6400800"/>
            <a:ext cx="548640" cy="274320"/>
          </a:xfrm>
          <a:prstGeom prst="rect">
            <a:avLst/>
          </a:prstGeom>
          <a:noFill/>
          <a:ln/>
        </p:spPr>
        <p:txBody>
          <a:bodyPr wrap="square" lIns="0" tIns="0" rIns="0" bIns="0" rtlCol="0" anchor="ctr"/>
          <a:lstStyle/>
          <a:p>
            <a:pPr algn="r" indent="0" marL="0">
              <a:buNone/>
            </a:pPr>
            <a:r>
              <a:rPr lang="en-US" sz="1000" dirty="0">
                <a:solidFill>
                  <a:srgbClr val="6B7290"/>
                </a:solidFill>
                <a:latin typeface="Calibri" pitchFamily="34" charset="0"/>
                <a:ea typeface="Calibri" pitchFamily="34" charset="-122"/>
                <a:cs typeface="Calibri" pitchFamily="34" charset="-120"/>
              </a:rPr>
              <a:t>04</a:t>
            </a:r>
            <a:endParaRPr lang="en-US" sz="1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4F5F9"/>
        </a:solidFill>
      </p:bgPr>
    </p:bg>
    <p:spTree>
      <p:nvGrpSpPr>
        <p:cNvPr id="1" name=""/>
        <p:cNvGrpSpPr/>
        <p:nvPr/>
      </p:nvGrpSpPr>
      <p:grpSpPr>
        <a:xfrm>
          <a:off x="0" y="0"/>
          <a:ext cx="0" cy="0"/>
          <a:chOff x="0" y="0"/>
          <a:chExt cx="0" cy="0"/>
        </a:xfrm>
      </p:grpSpPr>
      <p:sp>
        <p:nvSpPr>
          <p:cNvPr id="2" name="Text 0"/>
          <p:cNvSpPr/>
          <p:nvPr/>
        </p:nvSpPr>
        <p:spPr>
          <a:xfrm>
            <a:off x="640080" y="502920"/>
            <a:ext cx="7315200" cy="320040"/>
          </a:xfrm>
          <a:prstGeom prst="rect">
            <a:avLst/>
          </a:prstGeom>
          <a:noFill/>
          <a:ln/>
        </p:spPr>
        <p:txBody>
          <a:bodyPr wrap="square" lIns="0" tIns="0" rIns="0" bIns="0" rtlCol="0" anchor="ctr"/>
          <a:lstStyle/>
          <a:p>
            <a:pPr indent="0" marL="0">
              <a:buNone/>
            </a:pPr>
            <a:r>
              <a:rPr lang="en-US" sz="1250" b="1" spc="200" kern="0" dirty="0">
                <a:solidFill>
                  <a:srgbClr val="D9542F"/>
                </a:solidFill>
                <a:latin typeface="Calibri" pitchFamily="34" charset="0"/>
                <a:ea typeface="Calibri" pitchFamily="34" charset="-122"/>
                <a:cs typeface="Calibri" pitchFamily="34" charset="-120"/>
              </a:rPr>
              <a:t>PART ONE · WHERE IT CAME FROM</a:t>
            </a:r>
            <a:endParaRPr lang="en-US" sz="1250" dirty="0"/>
          </a:p>
        </p:txBody>
      </p:sp>
      <p:sp>
        <p:nvSpPr>
          <p:cNvPr id="3" name="Text 1"/>
          <p:cNvSpPr/>
          <p:nvPr/>
        </p:nvSpPr>
        <p:spPr>
          <a:xfrm>
            <a:off x="640080" y="914400"/>
            <a:ext cx="10058400" cy="594360"/>
          </a:xfrm>
          <a:prstGeom prst="rect">
            <a:avLst/>
          </a:prstGeom>
          <a:noFill/>
          <a:ln/>
        </p:spPr>
        <p:txBody>
          <a:bodyPr wrap="square" lIns="0" tIns="0" rIns="0" bIns="0" rtlCol="0" anchor="ctr"/>
          <a:lstStyle/>
          <a:p>
            <a:pPr indent="0" marL="0">
              <a:buNone/>
            </a:pPr>
            <a:r>
              <a:rPr lang="en-US" sz="2700" b="1" dirty="0">
                <a:solidFill>
                  <a:srgbClr val="1B1F3B"/>
                </a:solidFill>
                <a:latin typeface="Cambria" pitchFamily="34" charset="0"/>
                <a:ea typeface="Cambria" pitchFamily="34" charset="-122"/>
                <a:cs typeface="Cambria" pitchFamily="34" charset="-120"/>
              </a:rPr>
              <a:t>Governance wasn't planned. It was grown.</a:t>
            </a:r>
            <a:endParaRPr lang="en-US" sz="2700" dirty="0"/>
          </a:p>
        </p:txBody>
      </p:sp>
      <p:sp>
        <p:nvSpPr>
          <p:cNvPr id="4" name="Shape 2"/>
          <p:cNvSpPr/>
          <p:nvPr/>
        </p:nvSpPr>
        <p:spPr>
          <a:xfrm>
            <a:off x="1508760" y="2194560"/>
            <a:ext cx="0" cy="3931920"/>
          </a:xfrm>
          <a:prstGeom prst="line">
            <a:avLst/>
          </a:prstGeom>
          <a:noFill/>
          <a:ln w="25400">
            <a:solidFill>
              <a:srgbClr val="C7CCE6"/>
            </a:solidFill>
            <a:prstDash val="solid"/>
          </a:ln>
        </p:spPr>
      </p:sp>
      <p:sp>
        <p:nvSpPr>
          <p:cNvPr id="5" name="Shape 3"/>
          <p:cNvSpPr/>
          <p:nvPr/>
        </p:nvSpPr>
        <p:spPr>
          <a:xfrm>
            <a:off x="1325880" y="2057400"/>
            <a:ext cx="365760" cy="365760"/>
          </a:xfrm>
          <a:prstGeom prst="ellipse">
            <a:avLst/>
          </a:prstGeom>
          <a:solidFill>
            <a:srgbClr val="1B1F3B"/>
          </a:solidFill>
          <a:ln/>
        </p:spPr>
      </p:sp>
      <p:sp>
        <p:nvSpPr>
          <p:cNvPr id="6" name="Text 4"/>
          <p:cNvSpPr/>
          <p:nvPr/>
        </p:nvSpPr>
        <p:spPr>
          <a:xfrm>
            <a:off x="457200" y="1965960"/>
            <a:ext cx="777240" cy="548640"/>
          </a:xfrm>
          <a:prstGeom prst="rect">
            <a:avLst/>
          </a:prstGeom>
          <a:noFill/>
          <a:ln/>
        </p:spPr>
        <p:txBody>
          <a:bodyPr wrap="square" lIns="0" tIns="0" rIns="0" bIns="0" rtlCol="0" anchor="ctr"/>
          <a:lstStyle/>
          <a:p>
            <a:pPr algn="r" indent="0" marL="0">
              <a:buNone/>
            </a:pPr>
            <a:r>
              <a:rPr lang="en-US" sz="1500" b="1" dirty="0">
                <a:solidFill>
                  <a:srgbClr val="D9542F"/>
                </a:solidFill>
                <a:latin typeface="Cambria" pitchFamily="34" charset="0"/>
                <a:ea typeface="Cambria" pitchFamily="34" charset="-122"/>
                <a:cs typeface="Cambria" pitchFamily="34" charset="-120"/>
              </a:rPr>
              <a:t>1996</a:t>
            </a:r>
            <a:endParaRPr lang="en-US" sz="1500" dirty="0"/>
          </a:p>
        </p:txBody>
      </p:sp>
      <p:sp>
        <p:nvSpPr>
          <p:cNvPr id="7" name="Text 5"/>
          <p:cNvSpPr/>
          <p:nvPr/>
        </p:nvSpPr>
        <p:spPr>
          <a:xfrm>
            <a:off x="1965960" y="1938528"/>
            <a:ext cx="4023360" cy="457200"/>
          </a:xfrm>
          <a:prstGeom prst="rect">
            <a:avLst/>
          </a:prstGeom>
          <a:noFill/>
          <a:ln/>
        </p:spPr>
        <p:txBody>
          <a:bodyPr wrap="square" lIns="0" tIns="0" rIns="0" bIns="0" rtlCol="0" anchor="ctr"/>
          <a:lstStyle/>
          <a:p>
            <a:pPr indent="0" marL="0">
              <a:buNone/>
            </a:pPr>
            <a:r>
              <a:rPr lang="en-US" sz="1600" b="1" dirty="0">
                <a:solidFill>
                  <a:srgbClr val="1B1F3B"/>
                </a:solidFill>
                <a:latin typeface="Calibri" pitchFamily="34" charset="0"/>
                <a:ea typeface="Calibri" pitchFamily="34" charset="-122"/>
                <a:cs typeface="Calibri" pitchFamily="34" charset="-120"/>
              </a:rPr>
              <a:t>A small group, a mailing list</a:t>
            </a:r>
            <a:endParaRPr lang="en-US" sz="1600" dirty="0"/>
          </a:p>
        </p:txBody>
      </p:sp>
      <p:sp>
        <p:nvSpPr>
          <p:cNvPr id="8" name="Text 6"/>
          <p:cNvSpPr/>
          <p:nvPr/>
        </p:nvSpPr>
        <p:spPr>
          <a:xfrm>
            <a:off x="1965960" y="2350008"/>
            <a:ext cx="8686800" cy="502920"/>
          </a:xfrm>
          <a:prstGeom prst="rect">
            <a:avLst/>
          </a:prstGeom>
          <a:noFill/>
          <a:ln/>
        </p:spPr>
        <p:txBody>
          <a:bodyPr wrap="square" lIns="0" tIns="0" rIns="0" bIns="0" rtlCol="0" anchor="ctr"/>
          <a:lstStyle/>
          <a:p>
            <a:pPr indent="0" marL="0">
              <a:lnSpc>
                <a:spcPct val="115000"/>
              </a:lnSpc>
              <a:buNone/>
            </a:pPr>
            <a:r>
              <a:rPr lang="en-US" sz="1250" dirty="0">
                <a:solidFill>
                  <a:srgbClr val="6B7290"/>
                </a:solidFill>
                <a:latin typeface="Calibri" pitchFamily="34" charset="0"/>
                <a:ea typeface="Calibri" pitchFamily="34" charset="-122"/>
                <a:cs typeface="Calibri" pitchFamily="34" charset="-120"/>
              </a:rPr>
              <a:t>No company, no charter — just developers who wanted a usable Linux desktop.</a:t>
            </a:r>
            <a:endParaRPr lang="en-US" sz="1250" dirty="0"/>
          </a:p>
        </p:txBody>
      </p:sp>
      <p:sp>
        <p:nvSpPr>
          <p:cNvPr id="9" name="Shape 7"/>
          <p:cNvSpPr/>
          <p:nvPr/>
        </p:nvSpPr>
        <p:spPr>
          <a:xfrm>
            <a:off x="1325880" y="3108960"/>
            <a:ext cx="365760" cy="365760"/>
          </a:xfrm>
          <a:prstGeom prst="ellipse">
            <a:avLst/>
          </a:prstGeom>
          <a:solidFill>
            <a:srgbClr val="1B1F3B"/>
          </a:solidFill>
          <a:ln/>
        </p:spPr>
      </p:sp>
      <p:sp>
        <p:nvSpPr>
          <p:cNvPr id="10" name="Text 8"/>
          <p:cNvSpPr/>
          <p:nvPr/>
        </p:nvSpPr>
        <p:spPr>
          <a:xfrm>
            <a:off x="457200" y="3017520"/>
            <a:ext cx="777240" cy="548640"/>
          </a:xfrm>
          <a:prstGeom prst="rect">
            <a:avLst/>
          </a:prstGeom>
          <a:noFill/>
          <a:ln/>
        </p:spPr>
        <p:txBody>
          <a:bodyPr wrap="square" lIns="0" tIns="0" rIns="0" bIns="0" rtlCol="0" anchor="ctr"/>
          <a:lstStyle/>
          <a:p>
            <a:pPr algn="r" indent="0" marL="0">
              <a:buNone/>
            </a:pPr>
            <a:r>
              <a:rPr lang="en-US" sz="1500" b="1" dirty="0">
                <a:solidFill>
                  <a:srgbClr val="D9542F"/>
                </a:solidFill>
                <a:latin typeface="Cambria" pitchFamily="34" charset="0"/>
                <a:ea typeface="Cambria" pitchFamily="34" charset="-122"/>
                <a:cs typeface="Cambria" pitchFamily="34" charset="-120"/>
              </a:rPr>
              <a:t>1997</a:t>
            </a:r>
            <a:endParaRPr lang="en-US" sz="1500" dirty="0"/>
          </a:p>
        </p:txBody>
      </p:sp>
      <p:sp>
        <p:nvSpPr>
          <p:cNvPr id="11" name="Text 9"/>
          <p:cNvSpPr/>
          <p:nvPr/>
        </p:nvSpPr>
        <p:spPr>
          <a:xfrm>
            <a:off x="1965960" y="2990088"/>
            <a:ext cx="4023360" cy="457200"/>
          </a:xfrm>
          <a:prstGeom prst="rect">
            <a:avLst/>
          </a:prstGeom>
          <a:noFill/>
          <a:ln/>
        </p:spPr>
        <p:txBody>
          <a:bodyPr wrap="square" lIns="0" tIns="0" rIns="0" bIns="0" rtlCol="0" anchor="ctr"/>
          <a:lstStyle/>
          <a:p>
            <a:pPr indent="0" marL="0">
              <a:buNone/>
            </a:pPr>
            <a:r>
              <a:rPr lang="en-US" sz="1600" b="1" dirty="0">
                <a:solidFill>
                  <a:srgbClr val="1B1F3B"/>
                </a:solidFill>
                <a:latin typeface="Calibri" pitchFamily="34" charset="0"/>
                <a:ea typeface="Calibri" pitchFamily="34" charset="-122"/>
                <a:cs typeface="Calibri" pitchFamily="34" charset="-120"/>
              </a:rPr>
              <a:t>KDE e.V. is founded</a:t>
            </a:r>
            <a:endParaRPr lang="en-US" sz="1600" dirty="0"/>
          </a:p>
        </p:txBody>
      </p:sp>
      <p:sp>
        <p:nvSpPr>
          <p:cNvPr id="12" name="Text 10"/>
          <p:cNvSpPr/>
          <p:nvPr/>
        </p:nvSpPr>
        <p:spPr>
          <a:xfrm>
            <a:off x="1965960" y="3401568"/>
            <a:ext cx="8686800" cy="502920"/>
          </a:xfrm>
          <a:prstGeom prst="rect">
            <a:avLst/>
          </a:prstGeom>
          <a:noFill/>
          <a:ln/>
        </p:spPr>
        <p:txBody>
          <a:bodyPr wrap="square" lIns="0" tIns="0" rIns="0" bIns="0" rtlCol="0" anchor="ctr"/>
          <a:lstStyle/>
          <a:p>
            <a:pPr indent="0" marL="0">
              <a:lnSpc>
                <a:spcPct val="115000"/>
              </a:lnSpc>
              <a:buNone/>
            </a:pPr>
            <a:r>
              <a:rPr lang="en-US" sz="1250" dirty="0">
                <a:solidFill>
                  <a:srgbClr val="6B7290"/>
                </a:solidFill>
                <a:latin typeface="Calibri" pitchFamily="34" charset="0"/>
                <a:ea typeface="Calibri" pitchFamily="34" charset="-122"/>
                <a:cs typeface="Calibri" pitchFamily="34" charset="-120"/>
              </a:rPr>
              <a:t>A legal home to hold trademarks and funds — without owning the project itself.</a:t>
            </a:r>
            <a:endParaRPr lang="en-US" sz="1250" dirty="0"/>
          </a:p>
        </p:txBody>
      </p:sp>
      <p:sp>
        <p:nvSpPr>
          <p:cNvPr id="13" name="Shape 11"/>
          <p:cNvSpPr/>
          <p:nvPr/>
        </p:nvSpPr>
        <p:spPr>
          <a:xfrm>
            <a:off x="1325880" y="4160520"/>
            <a:ext cx="365760" cy="365760"/>
          </a:xfrm>
          <a:prstGeom prst="ellipse">
            <a:avLst/>
          </a:prstGeom>
          <a:solidFill>
            <a:srgbClr val="1B1F3B"/>
          </a:solidFill>
          <a:ln/>
        </p:spPr>
      </p:sp>
      <p:sp>
        <p:nvSpPr>
          <p:cNvPr id="14" name="Text 12"/>
          <p:cNvSpPr/>
          <p:nvPr/>
        </p:nvSpPr>
        <p:spPr>
          <a:xfrm>
            <a:off x="457200" y="4069080"/>
            <a:ext cx="777240" cy="548640"/>
          </a:xfrm>
          <a:prstGeom prst="rect">
            <a:avLst/>
          </a:prstGeom>
          <a:noFill/>
          <a:ln/>
        </p:spPr>
        <p:txBody>
          <a:bodyPr wrap="square" lIns="0" tIns="0" rIns="0" bIns="0" rtlCol="0" anchor="ctr"/>
          <a:lstStyle/>
          <a:p>
            <a:pPr algn="r" indent="0" marL="0">
              <a:buNone/>
            </a:pPr>
            <a:r>
              <a:rPr lang="en-US" sz="1500" b="1" dirty="0">
                <a:solidFill>
                  <a:srgbClr val="D9542F"/>
                </a:solidFill>
                <a:latin typeface="Cambria" pitchFamily="34" charset="0"/>
                <a:ea typeface="Cambria" pitchFamily="34" charset="-122"/>
                <a:cs typeface="Cambria" pitchFamily="34" charset="-120"/>
              </a:rPr>
              <a:t>2000s</a:t>
            </a:r>
            <a:endParaRPr lang="en-US" sz="1500" dirty="0"/>
          </a:p>
        </p:txBody>
      </p:sp>
      <p:sp>
        <p:nvSpPr>
          <p:cNvPr id="15" name="Text 13"/>
          <p:cNvSpPr/>
          <p:nvPr/>
        </p:nvSpPr>
        <p:spPr>
          <a:xfrm>
            <a:off x="1965960" y="4041648"/>
            <a:ext cx="4023360" cy="457200"/>
          </a:xfrm>
          <a:prstGeom prst="rect">
            <a:avLst/>
          </a:prstGeom>
          <a:noFill/>
          <a:ln/>
        </p:spPr>
        <p:txBody>
          <a:bodyPr wrap="square" lIns="0" tIns="0" rIns="0" bIns="0" rtlCol="0" anchor="ctr"/>
          <a:lstStyle/>
          <a:p>
            <a:pPr indent="0" marL="0">
              <a:buNone/>
            </a:pPr>
            <a:r>
              <a:rPr lang="en-US" sz="1600" b="1" dirty="0">
                <a:solidFill>
                  <a:srgbClr val="1B1F3B"/>
                </a:solidFill>
                <a:latin typeface="Calibri" pitchFamily="34" charset="0"/>
                <a:ea typeface="Calibri" pitchFamily="34" charset="-122"/>
                <a:cs typeface="Calibri" pitchFamily="34" charset="-120"/>
              </a:rPr>
              <a:t>Growth outpaces structure</a:t>
            </a:r>
            <a:endParaRPr lang="en-US" sz="1600" dirty="0"/>
          </a:p>
        </p:txBody>
      </p:sp>
      <p:sp>
        <p:nvSpPr>
          <p:cNvPr id="16" name="Text 14"/>
          <p:cNvSpPr/>
          <p:nvPr/>
        </p:nvSpPr>
        <p:spPr>
          <a:xfrm>
            <a:off x="1965960" y="4453128"/>
            <a:ext cx="8686800" cy="502920"/>
          </a:xfrm>
          <a:prstGeom prst="rect">
            <a:avLst/>
          </a:prstGeom>
          <a:noFill/>
          <a:ln/>
        </p:spPr>
        <p:txBody>
          <a:bodyPr wrap="square" lIns="0" tIns="0" rIns="0" bIns="0" rtlCol="0" anchor="ctr"/>
          <a:lstStyle/>
          <a:p>
            <a:pPr indent="0" marL="0">
              <a:lnSpc>
                <a:spcPct val="115000"/>
              </a:lnSpc>
              <a:buNone/>
            </a:pPr>
            <a:r>
              <a:rPr lang="en-US" sz="1250" dirty="0">
                <a:solidFill>
                  <a:srgbClr val="6B7290"/>
                </a:solidFill>
                <a:latin typeface="Calibri" pitchFamily="34" charset="0"/>
                <a:ea typeface="Calibri" pitchFamily="34" charset="-122"/>
                <a:cs typeface="Calibri" pitchFamily="34" charset="-120"/>
              </a:rPr>
              <a:t>Translators, designers, artists join. Consensus culture is tested at scale.</a:t>
            </a:r>
            <a:endParaRPr lang="en-US" sz="1250" dirty="0"/>
          </a:p>
        </p:txBody>
      </p:sp>
      <p:sp>
        <p:nvSpPr>
          <p:cNvPr id="17" name="Shape 15"/>
          <p:cNvSpPr/>
          <p:nvPr/>
        </p:nvSpPr>
        <p:spPr>
          <a:xfrm>
            <a:off x="1325880" y="5212080"/>
            <a:ext cx="365760" cy="365760"/>
          </a:xfrm>
          <a:prstGeom prst="ellipse">
            <a:avLst/>
          </a:prstGeom>
          <a:solidFill>
            <a:srgbClr val="1B1F3B"/>
          </a:solidFill>
          <a:ln/>
        </p:spPr>
      </p:sp>
      <p:sp>
        <p:nvSpPr>
          <p:cNvPr id="18" name="Text 16"/>
          <p:cNvSpPr/>
          <p:nvPr/>
        </p:nvSpPr>
        <p:spPr>
          <a:xfrm>
            <a:off x="457200" y="5120640"/>
            <a:ext cx="777240" cy="548640"/>
          </a:xfrm>
          <a:prstGeom prst="rect">
            <a:avLst/>
          </a:prstGeom>
          <a:noFill/>
          <a:ln/>
        </p:spPr>
        <p:txBody>
          <a:bodyPr wrap="square" lIns="0" tIns="0" rIns="0" bIns="0" rtlCol="0" anchor="ctr"/>
          <a:lstStyle/>
          <a:p>
            <a:pPr algn="r" indent="0" marL="0">
              <a:buNone/>
            </a:pPr>
            <a:r>
              <a:rPr lang="en-US" sz="1500" b="1" dirty="0">
                <a:solidFill>
                  <a:srgbClr val="D9542F"/>
                </a:solidFill>
                <a:latin typeface="Cambria" pitchFamily="34" charset="0"/>
                <a:ea typeface="Cambria" pitchFamily="34" charset="-122"/>
                <a:cs typeface="Cambria" pitchFamily="34" charset="-120"/>
              </a:rPr>
              <a:t>2013</a:t>
            </a:r>
            <a:endParaRPr lang="en-US" sz="1500" dirty="0"/>
          </a:p>
        </p:txBody>
      </p:sp>
      <p:sp>
        <p:nvSpPr>
          <p:cNvPr id="19" name="Text 17"/>
          <p:cNvSpPr/>
          <p:nvPr/>
        </p:nvSpPr>
        <p:spPr>
          <a:xfrm>
            <a:off x="1965960" y="5093208"/>
            <a:ext cx="4023360" cy="457200"/>
          </a:xfrm>
          <a:prstGeom prst="rect">
            <a:avLst/>
          </a:prstGeom>
          <a:noFill/>
          <a:ln/>
        </p:spPr>
        <p:txBody>
          <a:bodyPr wrap="square" lIns="0" tIns="0" rIns="0" bIns="0" rtlCol="0" anchor="ctr"/>
          <a:lstStyle/>
          <a:p>
            <a:pPr indent="0" marL="0">
              <a:buNone/>
            </a:pPr>
            <a:r>
              <a:rPr lang="en-US" sz="1600" b="1" dirty="0">
                <a:solidFill>
                  <a:srgbClr val="1B1F3B"/>
                </a:solidFill>
                <a:latin typeface="Calibri" pitchFamily="34" charset="0"/>
                <a:ea typeface="Calibri" pitchFamily="34" charset="-122"/>
                <a:cs typeface="Calibri" pitchFamily="34" charset="-120"/>
              </a:rPr>
              <a:t>The Manifesto</a:t>
            </a:r>
            <a:endParaRPr lang="en-US" sz="1600" dirty="0"/>
          </a:p>
        </p:txBody>
      </p:sp>
      <p:sp>
        <p:nvSpPr>
          <p:cNvPr id="20" name="Text 18"/>
          <p:cNvSpPr/>
          <p:nvPr/>
        </p:nvSpPr>
        <p:spPr>
          <a:xfrm>
            <a:off x="1965960" y="5504688"/>
            <a:ext cx="8686800" cy="502920"/>
          </a:xfrm>
          <a:prstGeom prst="rect">
            <a:avLst/>
          </a:prstGeom>
          <a:noFill/>
          <a:ln/>
        </p:spPr>
        <p:txBody>
          <a:bodyPr wrap="square" lIns="0" tIns="0" rIns="0" bIns="0" rtlCol="0" anchor="ctr"/>
          <a:lstStyle/>
          <a:p>
            <a:pPr indent="0" marL="0">
              <a:lnSpc>
                <a:spcPct val="115000"/>
              </a:lnSpc>
              <a:buNone/>
            </a:pPr>
            <a:r>
              <a:rPr lang="en-US" sz="1250" dirty="0">
                <a:solidFill>
                  <a:srgbClr val="6B7290"/>
                </a:solidFill>
                <a:latin typeface="Calibri" pitchFamily="34" charset="0"/>
                <a:ea typeface="Calibri" pitchFamily="34" charset="-122"/>
                <a:cs typeface="Calibri" pitchFamily="34" charset="-120"/>
              </a:rPr>
              <a:t>Contributors write down, in public, what KDE actually values.</a:t>
            </a:r>
            <a:endParaRPr lang="en-US" sz="1250" dirty="0"/>
          </a:p>
        </p:txBody>
      </p:sp>
      <p:sp>
        <p:nvSpPr>
          <p:cNvPr id="21" name="Text 19"/>
          <p:cNvSpPr/>
          <p:nvPr/>
        </p:nvSpPr>
        <p:spPr>
          <a:xfrm>
            <a:off x="11368735" y="6400800"/>
            <a:ext cx="548640" cy="274320"/>
          </a:xfrm>
          <a:prstGeom prst="rect">
            <a:avLst/>
          </a:prstGeom>
          <a:noFill/>
          <a:ln/>
        </p:spPr>
        <p:txBody>
          <a:bodyPr wrap="square" lIns="0" tIns="0" rIns="0" bIns="0" rtlCol="0" anchor="ctr"/>
          <a:lstStyle/>
          <a:p>
            <a:pPr algn="r" indent="0" marL="0">
              <a:buNone/>
            </a:pPr>
            <a:r>
              <a:rPr lang="en-US" sz="1000" dirty="0">
                <a:solidFill>
                  <a:srgbClr val="6B7290"/>
                </a:solidFill>
                <a:latin typeface="Calibri" pitchFamily="34" charset="0"/>
                <a:ea typeface="Calibri" pitchFamily="34" charset="-122"/>
                <a:cs typeface="Calibri" pitchFamily="34" charset="-120"/>
              </a:rPr>
              <a:t>05</a:t>
            </a:r>
            <a:endParaRPr lang="en-US" sz="1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502920"/>
            <a:ext cx="7315200" cy="320040"/>
          </a:xfrm>
          <a:prstGeom prst="rect">
            <a:avLst/>
          </a:prstGeom>
          <a:noFill/>
          <a:ln/>
        </p:spPr>
        <p:txBody>
          <a:bodyPr wrap="square" lIns="0" tIns="0" rIns="0" bIns="0" rtlCol="0" anchor="ctr"/>
          <a:lstStyle/>
          <a:p>
            <a:pPr indent="0" marL="0">
              <a:buNone/>
            </a:pPr>
            <a:r>
              <a:rPr lang="en-US" sz="1250" b="1" spc="200" kern="0" dirty="0">
                <a:solidFill>
                  <a:srgbClr val="D9542F"/>
                </a:solidFill>
                <a:latin typeface="Calibri" pitchFamily="34" charset="0"/>
                <a:ea typeface="Calibri" pitchFamily="34" charset="-122"/>
                <a:cs typeface="Calibri" pitchFamily="34" charset="-120"/>
              </a:rPr>
              <a:t>PART TWO · HOW IT ACTUALLY WORKS</a:t>
            </a:r>
            <a:endParaRPr lang="en-US" sz="1250" dirty="0"/>
          </a:p>
        </p:txBody>
      </p:sp>
      <p:sp>
        <p:nvSpPr>
          <p:cNvPr id="3" name="Shape 1"/>
          <p:cNvSpPr/>
          <p:nvPr/>
        </p:nvSpPr>
        <p:spPr>
          <a:xfrm>
            <a:off x="685800" y="914400"/>
            <a:ext cx="914400" cy="914400"/>
          </a:xfrm>
          <a:prstGeom prst="ellipse">
            <a:avLst/>
          </a:prstGeom>
          <a:solidFill>
            <a:srgbClr val="E7E9F3"/>
          </a:solidFill>
          <a:ln/>
        </p:spPr>
      </p:sp>
      <p:pic>
        <p:nvPicPr>
          <p:cNvPr id="4" name="Image 0" descr="preencoded.png">    </p:cNvPr>
          <p:cNvPicPr>
            <a:picLocks noChangeAspect="1"/>
          </p:cNvPicPr>
          <p:nvPr/>
        </p:nvPicPr>
        <p:blipFill>
          <a:blip r:embed="rId1"/>
          <a:stretch>
            <a:fillRect/>
          </a:stretch>
        </p:blipFill>
        <p:spPr>
          <a:xfrm>
            <a:off x="923544" y="1152144"/>
            <a:ext cx="438912" cy="438912"/>
          </a:xfrm>
          <a:prstGeom prst="rect">
            <a:avLst/>
          </a:prstGeom>
        </p:spPr>
      </p:pic>
      <p:sp>
        <p:nvSpPr>
          <p:cNvPr id="5" name="Text 2"/>
          <p:cNvSpPr/>
          <p:nvPr/>
        </p:nvSpPr>
        <p:spPr>
          <a:xfrm>
            <a:off x="1874520" y="960120"/>
            <a:ext cx="9326880" cy="822960"/>
          </a:xfrm>
          <a:prstGeom prst="rect">
            <a:avLst/>
          </a:prstGeom>
          <a:noFill/>
          <a:ln/>
        </p:spPr>
        <p:txBody>
          <a:bodyPr wrap="square" lIns="0" tIns="0" rIns="0" bIns="0" rtlCol="0" anchor="ctr"/>
          <a:lstStyle/>
          <a:p>
            <a:pPr indent="0" marL="0">
              <a:buNone/>
            </a:pPr>
            <a:r>
              <a:rPr lang="en-US" sz="2700" b="1" dirty="0">
                <a:solidFill>
                  <a:srgbClr val="1B1F3B"/>
                </a:solidFill>
                <a:latin typeface="Cambria" pitchFamily="34" charset="0"/>
                <a:ea typeface="Cambria" pitchFamily="34" charset="-122"/>
                <a:cs typeface="Cambria" pitchFamily="34" charset="-120"/>
              </a:rPr>
              <a:t>Nobody owns it. Everyone can leave a mark.</a:t>
            </a:r>
            <a:endParaRPr lang="en-US" sz="2700" dirty="0"/>
          </a:p>
        </p:txBody>
      </p:sp>
      <p:sp>
        <p:nvSpPr>
          <p:cNvPr id="6" name="Text 3"/>
          <p:cNvSpPr/>
          <p:nvPr/>
        </p:nvSpPr>
        <p:spPr>
          <a:xfrm>
            <a:off x="685800" y="2148840"/>
            <a:ext cx="9509760" cy="1417320"/>
          </a:xfrm>
          <a:prstGeom prst="rect">
            <a:avLst/>
          </a:prstGeom>
          <a:noFill/>
          <a:ln/>
        </p:spPr>
        <p:txBody>
          <a:bodyPr wrap="square" lIns="0" tIns="0" rIns="0" bIns="0" rtlCol="0" anchor="ctr"/>
          <a:lstStyle/>
          <a:p>
            <a:pPr indent="0" marL="0">
              <a:lnSpc>
                <a:spcPct val="130000"/>
              </a:lnSpc>
              <a:buNone/>
            </a:pPr>
            <a:r>
              <a:rPr lang="en-US" sz="1650" dirty="0">
                <a:solidFill>
                  <a:srgbClr val="6B7290"/>
                </a:solidFill>
                <a:latin typeface="Calibri" pitchFamily="34" charset="0"/>
                <a:ea typeface="Calibri" pitchFamily="34" charset="-122"/>
                <a:cs typeface="Calibri" pitchFamily="34" charset="-120"/>
              </a:rPr>
              <a:t>KDE runs on </a:t>
            </a:r>
            <a:pPr indent="0" marL="0">
              <a:lnSpc>
                <a:spcPct val="130000"/>
              </a:lnSpc>
              <a:buNone/>
            </a:pPr>
            <a:r>
              <a:rPr lang="en-US" sz="1650" b="1" dirty="0">
                <a:solidFill>
                  <a:srgbClr val="D9542F"/>
                </a:solidFill>
                <a:latin typeface="Calibri" pitchFamily="34" charset="0"/>
                <a:ea typeface="Calibri" pitchFamily="34" charset="-122"/>
                <a:cs typeface="Calibri" pitchFamily="34" charset="-120"/>
              </a:rPr>
              <a:t>rough consensus</a:t>
            </a:r>
            <a:pPr indent="0" marL="0">
              <a:lnSpc>
                <a:spcPct val="130000"/>
              </a:lnSpc>
              <a:buNone/>
            </a:pPr>
            <a:r>
              <a:rPr lang="en-US" sz="1650" dirty="0">
                <a:solidFill>
                  <a:srgbClr val="6B7290"/>
                </a:solidFill>
                <a:latin typeface="Calibri" pitchFamily="34" charset="0"/>
                <a:ea typeface="Calibri" pitchFamily="34" charset="-122"/>
                <a:cs typeface="Calibri" pitchFamily="34" charset="-120"/>
              </a:rPr>
              <a:t> and </a:t>
            </a:r>
            <a:pPr indent="0" marL="0">
              <a:lnSpc>
                <a:spcPct val="130000"/>
              </a:lnSpc>
              <a:buNone/>
            </a:pPr>
            <a:r>
              <a:rPr lang="en-US" sz="1650" b="1" dirty="0">
                <a:solidFill>
                  <a:srgbClr val="D9542F"/>
                </a:solidFill>
                <a:latin typeface="Calibri" pitchFamily="34" charset="0"/>
                <a:ea typeface="Calibri" pitchFamily="34" charset="-122"/>
                <a:cs typeface="Calibri" pitchFamily="34" charset="-120"/>
              </a:rPr>
              <a:t>earned trust</a:t>
            </a:r>
            <a:pPr indent="0" marL="0">
              <a:lnSpc>
                <a:spcPct val="130000"/>
              </a:lnSpc>
              <a:buNone/>
            </a:pPr>
            <a:r>
              <a:rPr lang="en-US" sz="1650" dirty="0">
                <a:solidFill>
                  <a:srgbClr val="6B7290"/>
                </a:solidFill>
                <a:latin typeface="Calibri" pitchFamily="34" charset="0"/>
                <a:ea typeface="Calibri" pitchFamily="34" charset="-122"/>
                <a:cs typeface="Calibri" pitchFamily="34" charset="-120"/>
              </a:rPr>
              <a:t> rather than a chain of command. Contribution — not title — is what grants a say. That's not an accident of scale; it's a design choice, repeated for thirty years across mailing lists, IRC, Phabricator, and now GitLab and Matrix.</a:t>
            </a:r>
            <a:endParaRPr lang="en-US" sz="1650" dirty="0"/>
          </a:p>
        </p:txBody>
      </p:sp>
      <p:sp>
        <p:nvSpPr>
          <p:cNvPr id="7" name="Shape 4"/>
          <p:cNvSpPr/>
          <p:nvPr/>
        </p:nvSpPr>
        <p:spPr>
          <a:xfrm>
            <a:off x="685800" y="3977640"/>
            <a:ext cx="3200400" cy="1188720"/>
          </a:xfrm>
          <a:prstGeom prst="roundRect">
            <a:avLst>
              <a:gd name="adj" fmla="val 6154"/>
            </a:avLst>
          </a:prstGeom>
          <a:solidFill>
            <a:srgbClr val="F4F5F9"/>
          </a:solidFill>
          <a:ln/>
          <a:effectLst>
            <a:outerShdw sx="100000" sy="100000" kx="0" ky="0" algn="bl" rotWithShape="0" blurRad="76200" dist="25400" dir="5400000">
              <a:srgbClr val="000000">
                <a:alpha val="10000"/>
              </a:srgbClr>
            </a:outerShdw>
          </a:effectLst>
        </p:spPr>
      </p:sp>
      <p:sp>
        <p:nvSpPr>
          <p:cNvPr id="8" name="Text 5"/>
          <p:cNvSpPr/>
          <p:nvPr/>
        </p:nvSpPr>
        <p:spPr>
          <a:xfrm>
            <a:off x="914400" y="3977640"/>
            <a:ext cx="2743200" cy="1188720"/>
          </a:xfrm>
          <a:prstGeom prst="rect">
            <a:avLst/>
          </a:prstGeom>
          <a:noFill/>
          <a:ln/>
        </p:spPr>
        <p:txBody>
          <a:bodyPr wrap="square" lIns="0" tIns="0" rIns="0" bIns="0" rtlCol="0" anchor="ctr"/>
          <a:lstStyle/>
          <a:p>
            <a:pPr indent="0" marL="0">
              <a:lnSpc>
                <a:spcPct val="115000"/>
              </a:lnSpc>
              <a:buNone/>
            </a:pPr>
            <a:r>
              <a:rPr lang="en-US" sz="1400" b="1" dirty="0">
                <a:solidFill>
                  <a:srgbClr val="1B1F3B"/>
                </a:solidFill>
                <a:latin typeface="Calibri" pitchFamily="34" charset="0"/>
                <a:ea typeface="Calibri" pitchFamily="34" charset="-122"/>
                <a:cs typeface="Calibri" pitchFamily="34" charset="-120"/>
              </a:rPr>
              <a:t>No single point of failure</a:t>
            </a:r>
            <a:endParaRPr lang="en-US" sz="1400" dirty="0"/>
          </a:p>
        </p:txBody>
      </p:sp>
      <p:sp>
        <p:nvSpPr>
          <p:cNvPr id="9" name="Shape 6"/>
          <p:cNvSpPr/>
          <p:nvPr/>
        </p:nvSpPr>
        <p:spPr>
          <a:xfrm>
            <a:off x="4114800" y="3977640"/>
            <a:ext cx="3200400" cy="1188720"/>
          </a:xfrm>
          <a:prstGeom prst="roundRect">
            <a:avLst>
              <a:gd name="adj" fmla="val 6154"/>
            </a:avLst>
          </a:prstGeom>
          <a:solidFill>
            <a:srgbClr val="F4F5F9"/>
          </a:solidFill>
          <a:ln/>
          <a:effectLst>
            <a:outerShdw sx="100000" sy="100000" kx="0" ky="0" algn="bl" rotWithShape="0" blurRad="76200" dist="25400" dir="5400000">
              <a:srgbClr val="000000">
                <a:alpha val="10000"/>
              </a:srgbClr>
            </a:outerShdw>
          </a:effectLst>
        </p:spPr>
      </p:sp>
      <p:sp>
        <p:nvSpPr>
          <p:cNvPr id="10" name="Text 7"/>
          <p:cNvSpPr/>
          <p:nvPr/>
        </p:nvSpPr>
        <p:spPr>
          <a:xfrm>
            <a:off x="4343400" y="3977640"/>
            <a:ext cx="2743200" cy="1188720"/>
          </a:xfrm>
          <a:prstGeom prst="rect">
            <a:avLst/>
          </a:prstGeom>
          <a:noFill/>
          <a:ln/>
        </p:spPr>
        <p:txBody>
          <a:bodyPr wrap="square" lIns="0" tIns="0" rIns="0" bIns="0" rtlCol="0" anchor="ctr"/>
          <a:lstStyle/>
          <a:p>
            <a:pPr indent="0" marL="0">
              <a:lnSpc>
                <a:spcPct val="115000"/>
              </a:lnSpc>
              <a:buNone/>
            </a:pPr>
            <a:r>
              <a:rPr lang="en-US" sz="1400" b="1" dirty="0">
                <a:solidFill>
                  <a:srgbClr val="1B1F3B"/>
                </a:solidFill>
                <a:latin typeface="Calibri" pitchFamily="34" charset="0"/>
                <a:ea typeface="Calibri" pitchFamily="34" charset="-122"/>
                <a:cs typeface="Calibri" pitchFamily="34" charset="-120"/>
              </a:rPr>
              <a:t>Authority follows contribution</a:t>
            </a:r>
            <a:endParaRPr lang="en-US" sz="1400" dirty="0"/>
          </a:p>
        </p:txBody>
      </p:sp>
      <p:sp>
        <p:nvSpPr>
          <p:cNvPr id="11" name="Shape 8"/>
          <p:cNvSpPr/>
          <p:nvPr/>
        </p:nvSpPr>
        <p:spPr>
          <a:xfrm>
            <a:off x="7543800" y="3977640"/>
            <a:ext cx="3200400" cy="1188720"/>
          </a:xfrm>
          <a:prstGeom prst="roundRect">
            <a:avLst>
              <a:gd name="adj" fmla="val 6154"/>
            </a:avLst>
          </a:prstGeom>
          <a:solidFill>
            <a:srgbClr val="F4F5F9"/>
          </a:solidFill>
          <a:ln/>
          <a:effectLst>
            <a:outerShdw sx="100000" sy="100000" kx="0" ky="0" algn="bl" rotWithShape="0" blurRad="76200" dist="25400" dir="5400000">
              <a:srgbClr val="000000">
                <a:alpha val="10000"/>
              </a:srgbClr>
            </a:outerShdw>
          </a:effectLst>
        </p:spPr>
      </p:sp>
      <p:sp>
        <p:nvSpPr>
          <p:cNvPr id="12" name="Text 9"/>
          <p:cNvSpPr/>
          <p:nvPr/>
        </p:nvSpPr>
        <p:spPr>
          <a:xfrm>
            <a:off x="7772400" y="3977640"/>
            <a:ext cx="2743200" cy="1188720"/>
          </a:xfrm>
          <a:prstGeom prst="rect">
            <a:avLst/>
          </a:prstGeom>
          <a:noFill/>
          <a:ln/>
        </p:spPr>
        <p:txBody>
          <a:bodyPr wrap="square" lIns="0" tIns="0" rIns="0" bIns="0" rtlCol="0" anchor="ctr"/>
          <a:lstStyle/>
          <a:p>
            <a:pPr indent="0" marL="0">
              <a:lnSpc>
                <a:spcPct val="115000"/>
              </a:lnSpc>
              <a:buNone/>
            </a:pPr>
            <a:r>
              <a:rPr lang="en-US" sz="1400" b="1" dirty="0">
                <a:solidFill>
                  <a:srgbClr val="1B1F3B"/>
                </a:solidFill>
                <a:latin typeface="Calibri" pitchFamily="34" charset="0"/>
                <a:ea typeface="Calibri" pitchFamily="34" charset="-122"/>
                <a:cs typeface="Calibri" pitchFamily="34" charset="-120"/>
              </a:rPr>
              <a:t>Tools change; norms persist</a:t>
            </a:r>
            <a:endParaRPr lang="en-US" sz="1400" dirty="0"/>
          </a:p>
        </p:txBody>
      </p:sp>
      <p:sp>
        <p:nvSpPr>
          <p:cNvPr id="13" name="Text 10"/>
          <p:cNvSpPr/>
          <p:nvPr/>
        </p:nvSpPr>
        <p:spPr>
          <a:xfrm>
            <a:off x="11368735" y="6400800"/>
            <a:ext cx="548640" cy="274320"/>
          </a:xfrm>
          <a:prstGeom prst="rect">
            <a:avLst/>
          </a:prstGeom>
          <a:noFill/>
          <a:ln/>
        </p:spPr>
        <p:txBody>
          <a:bodyPr wrap="square" lIns="0" tIns="0" rIns="0" bIns="0" rtlCol="0" anchor="ctr"/>
          <a:lstStyle/>
          <a:p>
            <a:pPr algn="r" indent="0" marL="0">
              <a:buNone/>
            </a:pPr>
            <a:r>
              <a:rPr lang="en-US" sz="1000" dirty="0">
                <a:solidFill>
                  <a:srgbClr val="6B7290"/>
                </a:solidFill>
                <a:latin typeface="Calibri" pitchFamily="34" charset="0"/>
                <a:ea typeface="Calibri" pitchFamily="34" charset="-122"/>
                <a:cs typeface="Calibri" pitchFamily="34" charset="-120"/>
              </a:rPr>
              <a:t>06</a:t>
            </a:r>
            <a:endParaRPr lang="en-US" sz="1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502920"/>
            <a:ext cx="7315200" cy="320040"/>
          </a:xfrm>
          <a:prstGeom prst="rect">
            <a:avLst/>
          </a:prstGeom>
          <a:noFill/>
          <a:ln/>
        </p:spPr>
        <p:txBody>
          <a:bodyPr wrap="square" lIns="0" tIns="0" rIns="0" bIns="0" rtlCol="0" anchor="ctr"/>
          <a:lstStyle/>
          <a:p>
            <a:pPr indent="0" marL="0">
              <a:buNone/>
            </a:pPr>
            <a:r>
              <a:rPr lang="en-US" sz="1250" b="1" spc="200" kern="0" dirty="0">
                <a:solidFill>
                  <a:srgbClr val="D9542F"/>
                </a:solidFill>
                <a:latin typeface="Calibri" pitchFamily="34" charset="0"/>
                <a:ea typeface="Calibri" pitchFamily="34" charset="-122"/>
                <a:cs typeface="Calibri" pitchFamily="34" charset="-120"/>
              </a:rPr>
              <a:t>PART TWO · HOW IT ACTUALLY WORKS</a:t>
            </a:r>
            <a:endParaRPr lang="en-US" sz="1250" dirty="0"/>
          </a:p>
        </p:txBody>
      </p:sp>
      <p:sp>
        <p:nvSpPr>
          <p:cNvPr id="3" name="Text 1"/>
          <p:cNvSpPr/>
          <p:nvPr/>
        </p:nvSpPr>
        <p:spPr>
          <a:xfrm>
            <a:off x="640080" y="914400"/>
            <a:ext cx="10241280" cy="594360"/>
          </a:xfrm>
          <a:prstGeom prst="rect">
            <a:avLst/>
          </a:prstGeom>
          <a:noFill/>
          <a:ln/>
        </p:spPr>
        <p:txBody>
          <a:bodyPr wrap="square" lIns="0" tIns="0" rIns="0" bIns="0" rtlCol="0" anchor="ctr"/>
          <a:lstStyle/>
          <a:p>
            <a:pPr indent="0" marL="0">
              <a:buNone/>
            </a:pPr>
            <a:r>
              <a:rPr lang="en-US" sz="2700" b="1" dirty="0">
                <a:solidFill>
                  <a:srgbClr val="1B1F3B"/>
                </a:solidFill>
                <a:latin typeface="Cambria" pitchFamily="34" charset="0"/>
                <a:ea typeface="Cambria" pitchFamily="34" charset="-122"/>
                <a:cs typeface="Cambria" pitchFamily="34" charset="-120"/>
              </a:rPr>
              <a:t>Informal culture needs a formal safety net.</a:t>
            </a:r>
            <a:endParaRPr lang="en-US" sz="2700" dirty="0"/>
          </a:p>
        </p:txBody>
      </p:sp>
      <p:sp>
        <p:nvSpPr>
          <p:cNvPr id="4" name="Text 2"/>
          <p:cNvSpPr/>
          <p:nvPr/>
        </p:nvSpPr>
        <p:spPr>
          <a:xfrm>
            <a:off x="640080" y="1536192"/>
            <a:ext cx="10058400" cy="457200"/>
          </a:xfrm>
          <a:prstGeom prst="rect">
            <a:avLst/>
          </a:prstGeom>
          <a:noFill/>
          <a:ln/>
        </p:spPr>
        <p:txBody>
          <a:bodyPr wrap="square" lIns="0" tIns="0" rIns="0" bIns="0" rtlCol="0" anchor="ctr"/>
          <a:lstStyle/>
          <a:p>
            <a:pPr indent="0" marL="0">
              <a:buNone/>
            </a:pPr>
            <a:r>
              <a:rPr lang="en-US" sz="1500" dirty="0">
                <a:solidFill>
                  <a:srgbClr val="6B7290"/>
                </a:solidFill>
                <a:latin typeface="Calibri" pitchFamily="34" charset="0"/>
                <a:ea typeface="Calibri" pitchFamily="34" charset="-122"/>
                <a:cs typeface="Calibri" pitchFamily="34" charset="-120"/>
              </a:rPr>
              <a:t>Consensus culture alone doesn't survive lawsuits, burnout, or conflict. So KDE built scaffolding around it.</a:t>
            </a:r>
            <a:endParaRPr lang="en-US" sz="1500" dirty="0"/>
          </a:p>
        </p:txBody>
      </p:sp>
      <p:sp>
        <p:nvSpPr>
          <p:cNvPr id="5" name="Shape 3"/>
          <p:cNvSpPr/>
          <p:nvPr/>
        </p:nvSpPr>
        <p:spPr>
          <a:xfrm>
            <a:off x="640080" y="2240280"/>
            <a:ext cx="4937760" cy="3383280"/>
          </a:xfrm>
          <a:prstGeom prst="roundRect">
            <a:avLst>
              <a:gd name="adj" fmla="val 2162"/>
            </a:avLst>
          </a:prstGeom>
          <a:solidFill>
            <a:srgbClr val="F4F5F9"/>
          </a:solidFill>
          <a:ln/>
          <a:effectLst>
            <a:outerShdw sx="100000" sy="100000" kx="0" ky="0" algn="bl" rotWithShape="0" blurRad="88900" dist="25400" dir="5400000">
              <a:srgbClr val="000000">
                <a:alpha val="10000"/>
              </a:srgbClr>
            </a:outerShdw>
          </a:effectLst>
        </p:spPr>
      </p:sp>
      <p:sp>
        <p:nvSpPr>
          <p:cNvPr id="6" name="Shape 4"/>
          <p:cNvSpPr/>
          <p:nvPr/>
        </p:nvSpPr>
        <p:spPr>
          <a:xfrm>
            <a:off x="1005840" y="2606040"/>
            <a:ext cx="822960" cy="822960"/>
          </a:xfrm>
          <a:prstGeom prst="ellipse">
            <a:avLst/>
          </a:prstGeom>
          <a:solidFill>
            <a:srgbClr val="E7E9F3"/>
          </a:solidFill>
          <a:ln/>
        </p:spPr>
      </p:sp>
      <p:pic>
        <p:nvPicPr>
          <p:cNvPr id="7" name="Image 0" descr="preencoded.png">    </p:cNvPr>
          <p:cNvPicPr>
            <a:picLocks noChangeAspect="1"/>
          </p:cNvPicPr>
          <p:nvPr/>
        </p:nvPicPr>
        <p:blipFill>
          <a:blip r:embed="rId1"/>
          <a:stretch>
            <a:fillRect/>
          </a:stretch>
        </p:blipFill>
        <p:spPr>
          <a:xfrm>
            <a:off x="1219810" y="2820010"/>
            <a:ext cx="395021" cy="395021"/>
          </a:xfrm>
          <a:prstGeom prst="rect">
            <a:avLst/>
          </a:prstGeom>
        </p:spPr>
      </p:pic>
      <p:sp>
        <p:nvSpPr>
          <p:cNvPr id="8" name="Text 5"/>
          <p:cNvSpPr/>
          <p:nvPr/>
        </p:nvSpPr>
        <p:spPr>
          <a:xfrm>
            <a:off x="1005840" y="3337560"/>
            <a:ext cx="4206240" cy="457200"/>
          </a:xfrm>
          <a:prstGeom prst="rect">
            <a:avLst/>
          </a:prstGeom>
          <a:noFill/>
          <a:ln/>
        </p:spPr>
        <p:txBody>
          <a:bodyPr wrap="square" lIns="0" tIns="0" rIns="0" bIns="0" rtlCol="0" anchor="ctr"/>
          <a:lstStyle/>
          <a:p>
            <a:pPr indent="0" marL="0">
              <a:buNone/>
            </a:pPr>
            <a:r>
              <a:rPr lang="en-US" sz="1900" b="1" dirty="0">
                <a:solidFill>
                  <a:srgbClr val="1B1F3B"/>
                </a:solidFill>
                <a:latin typeface="Cambria" pitchFamily="34" charset="0"/>
                <a:ea typeface="Cambria" pitchFamily="34" charset="-122"/>
                <a:cs typeface="Cambria" pitchFamily="34" charset="-120"/>
              </a:rPr>
              <a:t>KDE e.V.</a:t>
            </a:r>
            <a:endParaRPr lang="en-US" sz="1900" dirty="0"/>
          </a:p>
        </p:txBody>
      </p:sp>
      <p:sp>
        <p:nvSpPr>
          <p:cNvPr id="9" name="Text 6"/>
          <p:cNvSpPr/>
          <p:nvPr/>
        </p:nvSpPr>
        <p:spPr>
          <a:xfrm>
            <a:off x="1005840" y="3840480"/>
            <a:ext cx="4206240" cy="1554480"/>
          </a:xfrm>
          <a:prstGeom prst="rect">
            <a:avLst/>
          </a:prstGeom>
          <a:noFill/>
          <a:ln/>
        </p:spPr>
        <p:txBody>
          <a:bodyPr wrap="square" lIns="0" tIns="0" rIns="0" bIns="0" rtlCol="0" anchor="ctr"/>
          <a:lstStyle/>
          <a:p>
            <a:pPr indent="0" marL="0">
              <a:lnSpc>
                <a:spcPct val="130000"/>
              </a:lnSpc>
              <a:buNone/>
            </a:pPr>
            <a:r>
              <a:rPr lang="en-US" sz="1400" dirty="0">
                <a:solidFill>
                  <a:srgbClr val="6B7290"/>
                </a:solidFill>
                <a:latin typeface="Calibri" pitchFamily="34" charset="0"/>
                <a:ea typeface="Calibri" pitchFamily="34" charset="-122"/>
                <a:cs typeface="Calibri" pitchFamily="34" charset="-120"/>
              </a:rPr>
              <a:t>Holds the trademark and the funds, so no single company — or single person — can capture the name "KDE."</a:t>
            </a:r>
            <a:endParaRPr lang="en-US" sz="1400" dirty="0"/>
          </a:p>
        </p:txBody>
      </p:sp>
      <p:sp>
        <p:nvSpPr>
          <p:cNvPr id="10" name="Shape 7"/>
          <p:cNvSpPr/>
          <p:nvPr/>
        </p:nvSpPr>
        <p:spPr>
          <a:xfrm>
            <a:off x="5897880" y="2240280"/>
            <a:ext cx="4937760" cy="3383280"/>
          </a:xfrm>
          <a:prstGeom prst="roundRect">
            <a:avLst>
              <a:gd name="adj" fmla="val 2162"/>
            </a:avLst>
          </a:prstGeom>
          <a:solidFill>
            <a:srgbClr val="F4F5F9"/>
          </a:solidFill>
          <a:ln/>
          <a:effectLst>
            <a:outerShdw sx="100000" sy="100000" kx="0" ky="0" algn="bl" rotWithShape="0" blurRad="88900" dist="25400" dir="5400000">
              <a:srgbClr val="000000">
                <a:alpha val="10000"/>
              </a:srgbClr>
            </a:outerShdw>
          </a:effectLst>
        </p:spPr>
      </p:sp>
      <p:sp>
        <p:nvSpPr>
          <p:cNvPr id="11" name="Shape 8"/>
          <p:cNvSpPr/>
          <p:nvPr/>
        </p:nvSpPr>
        <p:spPr>
          <a:xfrm>
            <a:off x="6263640" y="2606040"/>
            <a:ext cx="822960" cy="822960"/>
          </a:xfrm>
          <a:prstGeom prst="ellipse">
            <a:avLst/>
          </a:prstGeom>
          <a:solidFill>
            <a:srgbClr val="E7E9F3"/>
          </a:solidFill>
          <a:ln/>
        </p:spPr>
      </p:sp>
      <p:pic>
        <p:nvPicPr>
          <p:cNvPr id="12" name="Image 1" descr="preencoded.png">    </p:cNvPr>
          <p:cNvPicPr>
            <a:picLocks noChangeAspect="1"/>
          </p:cNvPicPr>
          <p:nvPr/>
        </p:nvPicPr>
        <p:blipFill>
          <a:blip r:embed="rId2"/>
          <a:stretch>
            <a:fillRect/>
          </a:stretch>
        </p:blipFill>
        <p:spPr>
          <a:xfrm>
            <a:off x="6477610" y="2820010"/>
            <a:ext cx="395021" cy="395021"/>
          </a:xfrm>
          <a:prstGeom prst="rect">
            <a:avLst/>
          </a:prstGeom>
        </p:spPr>
      </p:pic>
      <p:sp>
        <p:nvSpPr>
          <p:cNvPr id="13" name="Text 9"/>
          <p:cNvSpPr/>
          <p:nvPr/>
        </p:nvSpPr>
        <p:spPr>
          <a:xfrm>
            <a:off x="6263640" y="3337560"/>
            <a:ext cx="4206240" cy="457200"/>
          </a:xfrm>
          <a:prstGeom prst="rect">
            <a:avLst/>
          </a:prstGeom>
          <a:noFill/>
          <a:ln/>
        </p:spPr>
        <p:txBody>
          <a:bodyPr wrap="square" lIns="0" tIns="0" rIns="0" bIns="0" rtlCol="0" anchor="ctr"/>
          <a:lstStyle/>
          <a:p>
            <a:pPr indent="0" marL="0">
              <a:buNone/>
            </a:pPr>
            <a:r>
              <a:rPr lang="en-US" sz="1900" b="1" dirty="0">
                <a:solidFill>
                  <a:srgbClr val="1B1F3B"/>
                </a:solidFill>
                <a:latin typeface="Cambria" pitchFamily="34" charset="0"/>
                <a:ea typeface="Cambria" pitchFamily="34" charset="-122"/>
                <a:cs typeface="Cambria" pitchFamily="34" charset="-120"/>
              </a:rPr>
              <a:t>Working Groups</a:t>
            </a:r>
            <a:endParaRPr lang="en-US" sz="1900" dirty="0"/>
          </a:p>
        </p:txBody>
      </p:sp>
      <p:sp>
        <p:nvSpPr>
          <p:cNvPr id="14" name="Text 10"/>
          <p:cNvSpPr/>
          <p:nvPr/>
        </p:nvSpPr>
        <p:spPr>
          <a:xfrm>
            <a:off x="6263640" y="3840480"/>
            <a:ext cx="4206240" cy="1554480"/>
          </a:xfrm>
          <a:prstGeom prst="rect">
            <a:avLst/>
          </a:prstGeom>
          <a:noFill/>
          <a:ln/>
        </p:spPr>
        <p:txBody>
          <a:bodyPr wrap="square" lIns="0" tIns="0" rIns="0" bIns="0" rtlCol="0" anchor="ctr"/>
          <a:lstStyle/>
          <a:p>
            <a:pPr indent="0" marL="0">
              <a:lnSpc>
                <a:spcPct val="130000"/>
              </a:lnSpc>
              <a:buNone/>
            </a:pPr>
            <a:r>
              <a:rPr lang="en-US" sz="1400" dirty="0">
                <a:solidFill>
                  <a:srgbClr val="6B7290"/>
                </a:solidFill>
                <a:latin typeface="Calibri" pitchFamily="34" charset="0"/>
                <a:ea typeface="Calibri" pitchFamily="34" charset="-122"/>
                <a:cs typeface="Calibri" pitchFamily="34" charset="-120"/>
              </a:rPr>
              <a:t>Small, accountable bodies (Community WG, Trademark WG, Sysadmin) handle the things consensus is bad at deciding quickly.</a:t>
            </a:r>
            <a:endParaRPr lang="en-US" sz="1400" dirty="0"/>
          </a:p>
        </p:txBody>
      </p:sp>
      <p:sp>
        <p:nvSpPr>
          <p:cNvPr id="15" name="Text 11"/>
          <p:cNvSpPr/>
          <p:nvPr/>
        </p:nvSpPr>
        <p:spPr>
          <a:xfrm>
            <a:off x="11368735" y="6400800"/>
            <a:ext cx="548640" cy="274320"/>
          </a:xfrm>
          <a:prstGeom prst="rect">
            <a:avLst/>
          </a:prstGeom>
          <a:noFill/>
          <a:ln/>
        </p:spPr>
        <p:txBody>
          <a:bodyPr wrap="square" lIns="0" tIns="0" rIns="0" bIns="0" rtlCol="0" anchor="ctr"/>
          <a:lstStyle/>
          <a:p>
            <a:pPr algn="r" indent="0" marL="0">
              <a:buNone/>
            </a:pPr>
            <a:r>
              <a:rPr lang="en-US" sz="1000" dirty="0">
                <a:solidFill>
                  <a:srgbClr val="6B7290"/>
                </a:solidFill>
                <a:latin typeface="Calibri" pitchFamily="34" charset="0"/>
                <a:ea typeface="Calibri" pitchFamily="34" charset="-122"/>
                <a:cs typeface="Calibri" pitchFamily="34" charset="-120"/>
              </a:rPr>
              <a:t>07</a:t>
            </a:r>
            <a:endParaRPr lang="en-US" sz="1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4F5F9"/>
        </a:solidFill>
      </p:bgPr>
    </p:bg>
    <p:spTree>
      <p:nvGrpSpPr>
        <p:cNvPr id="1" name=""/>
        <p:cNvGrpSpPr/>
        <p:nvPr/>
      </p:nvGrpSpPr>
      <p:grpSpPr>
        <a:xfrm>
          <a:off x="0" y="0"/>
          <a:ext cx="0" cy="0"/>
          <a:chOff x="0" y="0"/>
          <a:chExt cx="0" cy="0"/>
        </a:xfrm>
      </p:grpSpPr>
      <p:sp>
        <p:nvSpPr>
          <p:cNvPr id="2" name="Text 0"/>
          <p:cNvSpPr/>
          <p:nvPr/>
        </p:nvSpPr>
        <p:spPr>
          <a:xfrm>
            <a:off x="640080" y="502920"/>
            <a:ext cx="7315200" cy="320040"/>
          </a:xfrm>
          <a:prstGeom prst="rect">
            <a:avLst/>
          </a:prstGeom>
          <a:noFill/>
          <a:ln/>
        </p:spPr>
        <p:txBody>
          <a:bodyPr wrap="square" lIns="0" tIns="0" rIns="0" bIns="0" rtlCol="0" anchor="ctr"/>
          <a:lstStyle/>
          <a:p>
            <a:pPr indent="0" marL="0">
              <a:buNone/>
            </a:pPr>
            <a:r>
              <a:rPr lang="en-US" sz="1250" b="1" spc="200" kern="0" dirty="0">
                <a:solidFill>
                  <a:srgbClr val="D9542F"/>
                </a:solidFill>
                <a:latin typeface="Calibri" pitchFamily="34" charset="0"/>
                <a:ea typeface="Calibri" pitchFamily="34" charset="-122"/>
                <a:cs typeface="Calibri" pitchFamily="34" charset="-120"/>
              </a:rPr>
              <a:t>PART TWO · A PATTERN WORTH NOTICING</a:t>
            </a:r>
            <a:endParaRPr lang="en-US" sz="1250" dirty="0"/>
          </a:p>
        </p:txBody>
      </p:sp>
      <p:sp>
        <p:nvSpPr>
          <p:cNvPr id="3" name="Shape 1"/>
          <p:cNvSpPr/>
          <p:nvPr/>
        </p:nvSpPr>
        <p:spPr>
          <a:xfrm>
            <a:off x="9997135" y="548640"/>
            <a:ext cx="960120" cy="960120"/>
          </a:xfrm>
          <a:prstGeom prst="ellipse">
            <a:avLst/>
          </a:prstGeom>
          <a:solidFill>
            <a:srgbClr val="E7E9F3"/>
          </a:solidFill>
          <a:ln/>
        </p:spPr>
      </p:sp>
      <p:pic>
        <p:nvPicPr>
          <p:cNvPr id="4" name="Image 0" descr="preencoded.png">    </p:cNvPr>
          <p:cNvPicPr>
            <a:picLocks noChangeAspect="1"/>
          </p:cNvPicPr>
          <p:nvPr/>
        </p:nvPicPr>
        <p:blipFill>
          <a:blip r:embed="rId1"/>
          <a:stretch>
            <a:fillRect/>
          </a:stretch>
        </p:blipFill>
        <p:spPr>
          <a:xfrm>
            <a:off x="10246766" y="798271"/>
            <a:ext cx="460858" cy="460858"/>
          </a:xfrm>
          <a:prstGeom prst="rect">
            <a:avLst/>
          </a:prstGeom>
        </p:spPr>
      </p:pic>
      <p:sp>
        <p:nvSpPr>
          <p:cNvPr id="5" name="Text 2"/>
          <p:cNvSpPr/>
          <p:nvPr/>
        </p:nvSpPr>
        <p:spPr>
          <a:xfrm>
            <a:off x="640080" y="1371600"/>
            <a:ext cx="9875520" cy="594360"/>
          </a:xfrm>
          <a:prstGeom prst="rect">
            <a:avLst/>
          </a:prstGeom>
          <a:noFill/>
          <a:ln/>
        </p:spPr>
        <p:txBody>
          <a:bodyPr wrap="square" lIns="0" tIns="0" rIns="0" bIns="0" rtlCol="0" anchor="ctr"/>
          <a:lstStyle/>
          <a:p>
            <a:pPr indent="0" marL="0">
              <a:buNone/>
            </a:pPr>
            <a:r>
              <a:rPr lang="en-US" sz="2700" b="1" dirty="0">
                <a:solidFill>
                  <a:srgbClr val="1B1F3B"/>
                </a:solidFill>
                <a:latin typeface="Cambria" pitchFamily="34" charset="0"/>
                <a:ea typeface="Cambria" pitchFamily="34" charset="-122"/>
                <a:cs typeface="Cambria" pitchFamily="34" charset="-120"/>
              </a:rPr>
              <a:t>The test isn't whether conflict happens.</a:t>
            </a:r>
            <a:endParaRPr lang="en-US" sz="2700" dirty="0"/>
          </a:p>
        </p:txBody>
      </p:sp>
      <p:sp>
        <p:nvSpPr>
          <p:cNvPr id="6" name="Text 3"/>
          <p:cNvSpPr/>
          <p:nvPr/>
        </p:nvSpPr>
        <p:spPr>
          <a:xfrm>
            <a:off x="640080" y="1965960"/>
            <a:ext cx="9875520" cy="594360"/>
          </a:xfrm>
          <a:prstGeom prst="rect">
            <a:avLst/>
          </a:prstGeom>
          <a:noFill/>
          <a:ln/>
        </p:spPr>
        <p:txBody>
          <a:bodyPr wrap="square" lIns="0" tIns="0" rIns="0" bIns="0" rtlCol="0" anchor="ctr"/>
          <a:lstStyle/>
          <a:p>
            <a:pPr indent="0" marL="0">
              <a:buNone/>
            </a:pPr>
            <a:r>
              <a:rPr lang="en-US" sz="2700" b="1" dirty="0">
                <a:solidFill>
                  <a:srgbClr val="D9542F"/>
                </a:solidFill>
                <a:latin typeface="Cambria" pitchFamily="34" charset="0"/>
                <a:ea typeface="Cambria" pitchFamily="34" charset="-122"/>
                <a:cs typeface="Cambria" pitchFamily="34" charset="-120"/>
              </a:rPr>
              <a:t>It's whether the structure survives it.</a:t>
            </a:r>
            <a:endParaRPr lang="en-US" sz="2700" dirty="0"/>
          </a:p>
        </p:txBody>
      </p:sp>
      <p:sp>
        <p:nvSpPr>
          <p:cNvPr id="7" name="Text 4"/>
          <p:cNvSpPr/>
          <p:nvPr/>
        </p:nvSpPr>
        <p:spPr>
          <a:xfrm>
            <a:off x="640080" y="2788920"/>
            <a:ext cx="8869680" cy="1737360"/>
          </a:xfrm>
          <a:prstGeom prst="rect">
            <a:avLst/>
          </a:prstGeom>
          <a:noFill/>
          <a:ln/>
        </p:spPr>
        <p:txBody>
          <a:bodyPr wrap="square" lIns="0" tIns="0" rIns="0" bIns="0" rtlCol="0" anchor="ctr"/>
          <a:lstStyle/>
          <a:p>
            <a:pPr indent="0" marL="0">
              <a:lnSpc>
                <a:spcPct val="135000"/>
              </a:lnSpc>
              <a:buNone/>
            </a:pPr>
            <a:r>
              <a:rPr lang="en-US" sz="1650" dirty="0">
                <a:solidFill>
                  <a:srgbClr val="6B7290"/>
                </a:solidFill>
                <a:latin typeface="Calibri" pitchFamily="34" charset="0"/>
                <a:ea typeface="Calibri" pitchFamily="34" charset="-122"/>
                <a:cs typeface="Calibri" pitchFamily="34" charset="-120"/>
              </a:rPr>
              <a:t>Over three decades, KDE has weathered trademark disputes, naming conflicts, and sharp disagreements about direction. None of it was comfortable. </a:t>
            </a:r>
            <a:pPr indent="0" marL="0">
              <a:lnSpc>
                <a:spcPct val="135000"/>
              </a:lnSpc>
              <a:buNone/>
            </a:pPr>
            <a:r>
              <a:rPr lang="en-US" sz="1650" dirty="0">
                <a:solidFill>
                  <a:srgbClr val="6B7290"/>
                </a:solidFill>
                <a:latin typeface="Calibri" pitchFamily="34" charset="0"/>
                <a:ea typeface="Calibri" pitchFamily="34" charset="-122"/>
                <a:cs typeface="Calibri" pitchFamily="34" charset="-120"/>
              </a:rPr>
              <a:t>What's notable isn't that KDE avoided conflict — it's that the community had somewhere for the conflict to go: a working group to mediate it, a governance document to appeal to, a norm that even the losing side stays in the room.</a:t>
            </a:r>
            <a:endParaRPr lang="en-US" sz="1650" dirty="0"/>
          </a:p>
        </p:txBody>
      </p:sp>
      <p:sp>
        <p:nvSpPr>
          <p:cNvPr id="8" name="Shape 5"/>
          <p:cNvSpPr/>
          <p:nvPr/>
        </p:nvSpPr>
        <p:spPr>
          <a:xfrm>
            <a:off x="640080" y="4709160"/>
            <a:ext cx="8869680" cy="1005840"/>
          </a:xfrm>
          <a:prstGeom prst="roundRect">
            <a:avLst>
              <a:gd name="adj" fmla="val 7273"/>
            </a:avLst>
          </a:prstGeom>
          <a:solidFill>
            <a:srgbClr val="FFE9E2"/>
          </a:solidFill>
          <a:ln/>
        </p:spPr>
      </p:sp>
      <p:sp>
        <p:nvSpPr>
          <p:cNvPr id="9" name="Text 6"/>
          <p:cNvSpPr/>
          <p:nvPr/>
        </p:nvSpPr>
        <p:spPr>
          <a:xfrm>
            <a:off x="914400" y="4709160"/>
            <a:ext cx="8321040" cy="1005840"/>
          </a:xfrm>
          <a:prstGeom prst="rect">
            <a:avLst/>
          </a:prstGeom>
          <a:noFill/>
          <a:ln/>
        </p:spPr>
        <p:txBody>
          <a:bodyPr wrap="square" lIns="0" tIns="0" rIns="0" bIns="0" rtlCol="0" anchor="ctr"/>
          <a:lstStyle/>
          <a:p>
            <a:pPr indent="0" marL="0">
              <a:buNone/>
            </a:pPr>
            <a:r>
              <a:rPr lang="en-US" sz="1500" i="1" dirty="0">
                <a:solidFill>
                  <a:srgbClr val="1B1F3B"/>
                </a:solidFill>
                <a:latin typeface="Calibri" pitchFamily="34" charset="0"/>
                <a:ea typeface="Calibri" pitchFamily="34" charset="-122"/>
                <a:cs typeface="Calibri" pitchFamily="34" charset="-120"/>
              </a:rPr>
              <a:t>That's what governance-as-technology means: it's infrastructure for disagreement, not just for shipping code.</a:t>
            </a:r>
            <a:endParaRPr lang="en-US" sz="1500" dirty="0"/>
          </a:p>
        </p:txBody>
      </p:sp>
      <p:sp>
        <p:nvSpPr>
          <p:cNvPr id="10" name="Text 7"/>
          <p:cNvSpPr/>
          <p:nvPr/>
        </p:nvSpPr>
        <p:spPr>
          <a:xfrm>
            <a:off x="11368735" y="6400800"/>
            <a:ext cx="548640" cy="274320"/>
          </a:xfrm>
          <a:prstGeom prst="rect">
            <a:avLst/>
          </a:prstGeom>
          <a:noFill/>
          <a:ln/>
        </p:spPr>
        <p:txBody>
          <a:bodyPr wrap="square" lIns="0" tIns="0" rIns="0" bIns="0" rtlCol="0" anchor="ctr"/>
          <a:lstStyle/>
          <a:p>
            <a:pPr algn="r" indent="0" marL="0">
              <a:buNone/>
            </a:pPr>
            <a:r>
              <a:rPr lang="en-US" sz="1000" dirty="0">
                <a:solidFill>
                  <a:srgbClr val="6B7290"/>
                </a:solidFill>
                <a:latin typeface="Calibri" pitchFamily="34" charset="0"/>
                <a:ea typeface="Calibri" pitchFamily="34" charset="-122"/>
                <a:cs typeface="Calibri" pitchFamily="34" charset="-120"/>
              </a:rPr>
              <a:t>08</a:t>
            </a:r>
            <a:endParaRPr lang="en-US" sz="1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502920"/>
            <a:ext cx="7315200" cy="320040"/>
          </a:xfrm>
          <a:prstGeom prst="rect">
            <a:avLst/>
          </a:prstGeom>
          <a:noFill/>
          <a:ln/>
        </p:spPr>
        <p:txBody>
          <a:bodyPr wrap="square" lIns="0" tIns="0" rIns="0" bIns="0" rtlCol="0" anchor="ctr"/>
          <a:lstStyle/>
          <a:p>
            <a:pPr indent="0" marL="0">
              <a:buNone/>
            </a:pPr>
            <a:r>
              <a:rPr lang="en-US" sz="1250" b="1" spc="200" kern="0" dirty="0">
                <a:solidFill>
                  <a:srgbClr val="D9542F"/>
                </a:solidFill>
                <a:latin typeface="Calibri" pitchFamily="34" charset="0"/>
                <a:ea typeface="Calibri" pitchFamily="34" charset="-122"/>
                <a:cs typeface="Calibri" pitchFamily="34" charset="-120"/>
              </a:rPr>
              <a:t>PART THREE · WHERE IT'S CRACKING</a:t>
            </a:r>
            <a:endParaRPr lang="en-US" sz="1250" dirty="0"/>
          </a:p>
        </p:txBody>
      </p:sp>
      <p:sp>
        <p:nvSpPr>
          <p:cNvPr id="3" name="Text 1"/>
          <p:cNvSpPr/>
          <p:nvPr/>
        </p:nvSpPr>
        <p:spPr>
          <a:xfrm>
            <a:off x="640080" y="914400"/>
            <a:ext cx="10424160" cy="594360"/>
          </a:xfrm>
          <a:prstGeom prst="rect">
            <a:avLst/>
          </a:prstGeom>
          <a:noFill/>
          <a:ln/>
        </p:spPr>
        <p:txBody>
          <a:bodyPr wrap="square" lIns="0" tIns="0" rIns="0" bIns="0" rtlCol="0" anchor="ctr"/>
          <a:lstStyle/>
          <a:p>
            <a:pPr indent="0" marL="0">
              <a:buNone/>
            </a:pPr>
            <a:r>
              <a:rPr lang="en-US" sz="2500" b="1" dirty="0">
                <a:solidFill>
                  <a:srgbClr val="1B1F3B"/>
                </a:solidFill>
                <a:latin typeface="Cambria" pitchFamily="34" charset="0"/>
                <a:ea typeface="Cambria" pitchFamily="34" charset="-122"/>
                <a:cs typeface="Cambria" pitchFamily="34" charset="-120"/>
              </a:rPr>
              <a:t>Two ways an open-source project can be governed</a:t>
            </a:r>
            <a:endParaRPr lang="en-US" sz="2500" dirty="0"/>
          </a:p>
        </p:txBody>
      </p:sp>
      <p:sp>
        <p:nvSpPr>
          <p:cNvPr id="4" name="Shape 2"/>
          <p:cNvSpPr/>
          <p:nvPr/>
        </p:nvSpPr>
        <p:spPr>
          <a:xfrm>
            <a:off x="640080" y="1737360"/>
            <a:ext cx="4937760" cy="4114800"/>
          </a:xfrm>
          <a:prstGeom prst="roundRect">
            <a:avLst>
              <a:gd name="adj" fmla="val 1778"/>
            </a:avLst>
          </a:prstGeom>
          <a:solidFill>
            <a:srgbClr val="E7E9F3"/>
          </a:solidFill>
          <a:ln/>
          <a:effectLst>
            <a:outerShdw sx="100000" sy="100000" kx="0" ky="0" algn="bl" rotWithShape="0" blurRad="88900" dist="25400" dir="5400000">
              <a:srgbClr val="000000">
                <a:alpha val="10000"/>
              </a:srgbClr>
            </a:outerShdw>
          </a:effectLst>
        </p:spPr>
      </p:sp>
      <p:sp>
        <p:nvSpPr>
          <p:cNvPr id="5" name="Shape 3"/>
          <p:cNvSpPr/>
          <p:nvPr/>
        </p:nvSpPr>
        <p:spPr>
          <a:xfrm>
            <a:off x="960120" y="2057400"/>
            <a:ext cx="685800" cy="685800"/>
          </a:xfrm>
          <a:prstGeom prst="ellipse">
            <a:avLst/>
          </a:prstGeom>
          <a:solidFill>
            <a:srgbClr val="FFFFFF"/>
          </a:solidFill>
          <a:ln/>
        </p:spPr>
      </p:sp>
      <p:pic>
        <p:nvPicPr>
          <p:cNvPr id="6" name="Image 0" descr="preencoded.png">    </p:cNvPr>
          <p:cNvPicPr>
            <a:picLocks noChangeAspect="1"/>
          </p:cNvPicPr>
          <p:nvPr/>
        </p:nvPicPr>
        <p:blipFill>
          <a:blip r:embed="rId1"/>
          <a:stretch>
            <a:fillRect/>
          </a:stretch>
        </p:blipFill>
        <p:spPr>
          <a:xfrm>
            <a:off x="1138428" y="2235708"/>
            <a:ext cx="329184" cy="329184"/>
          </a:xfrm>
          <a:prstGeom prst="rect">
            <a:avLst/>
          </a:prstGeom>
        </p:spPr>
      </p:pic>
      <p:sp>
        <p:nvSpPr>
          <p:cNvPr id="7" name="Text 4"/>
          <p:cNvSpPr/>
          <p:nvPr/>
        </p:nvSpPr>
        <p:spPr>
          <a:xfrm>
            <a:off x="1828800" y="2057400"/>
            <a:ext cx="3383280" cy="685800"/>
          </a:xfrm>
          <a:prstGeom prst="rect">
            <a:avLst/>
          </a:prstGeom>
          <a:noFill/>
          <a:ln/>
        </p:spPr>
        <p:txBody>
          <a:bodyPr wrap="square" lIns="0" tIns="0" rIns="0" bIns="0" rtlCol="0" anchor="ctr"/>
          <a:lstStyle/>
          <a:p>
            <a:pPr indent="0" marL="0">
              <a:buNone/>
            </a:pPr>
            <a:r>
              <a:rPr lang="en-US" sz="1800" b="1" dirty="0">
                <a:solidFill>
                  <a:srgbClr val="1B1F3B"/>
                </a:solidFill>
                <a:latin typeface="Cambria" pitchFamily="34" charset="0"/>
                <a:ea typeface="Cambria" pitchFamily="34" charset="-122"/>
                <a:cs typeface="Cambria" pitchFamily="34" charset="-120"/>
              </a:rPr>
              <a:t>Corporate-controlled</a:t>
            </a:r>
            <a:endParaRPr lang="en-US" sz="1800" dirty="0"/>
          </a:p>
        </p:txBody>
      </p:sp>
      <p:sp>
        <p:nvSpPr>
          <p:cNvPr id="8" name="Text 5"/>
          <p:cNvSpPr/>
          <p:nvPr/>
        </p:nvSpPr>
        <p:spPr>
          <a:xfrm>
            <a:off x="1005840" y="2971800"/>
            <a:ext cx="4297680" cy="2651760"/>
          </a:xfrm>
          <a:prstGeom prst="rect">
            <a:avLst/>
          </a:prstGeom>
          <a:noFill/>
          <a:ln/>
        </p:spPr>
        <p:txBody>
          <a:bodyPr wrap="square" lIns="0" tIns="0" rIns="0" bIns="0" rtlCol="0" anchor="ctr"/>
          <a:lstStyle/>
          <a:p>
            <a:pPr marL="342900" indent="-342900">
              <a:lnSpc>
                <a:spcPct val="130000"/>
              </a:lnSpc>
              <a:spcAft>
                <a:spcPts val="1000"/>
              </a:spcAft>
              <a:buSzPct val="100000"/>
              <a:buChar char="•"/>
            </a:pPr>
            <a:r>
              <a:rPr lang="en-US" sz="1350" dirty="0">
                <a:solidFill>
                  <a:srgbClr val="1B1F3B"/>
                </a:solidFill>
                <a:latin typeface="Calibri" pitchFamily="34" charset="0"/>
                <a:ea typeface="Calibri" pitchFamily="34" charset="-122"/>
                <a:cs typeface="Calibri" pitchFamily="34" charset="-120"/>
              </a:rPr>
              <a:t>One company sets the roadmap</a:t>
            </a:r>
            <a:endParaRPr lang="en-US" sz="1350" dirty="0"/>
          </a:p>
          <a:p>
            <a:pPr marL="342900" indent="-342900">
              <a:lnSpc>
                <a:spcPct val="130000"/>
              </a:lnSpc>
              <a:spcAft>
                <a:spcPts val="1000"/>
              </a:spcAft>
              <a:buSzPct val="100000"/>
              <a:buChar char="•"/>
            </a:pPr>
            <a:r>
              <a:rPr lang="en-US" sz="1350" dirty="0">
                <a:solidFill>
                  <a:srgbClr val="1B1F3B"/>
                </a:solidFill>
                <a:latin typeface="Calibri" pitchFamily="34" charset="0"/>
                <a:ea typeface="Calibri" pitchFamily="34" charset="-122"/>
                <a:cs typeface="Calibri" pitchFamily="34" charset="-120"/>
              </a:rPr>
              <a:t>Contribution rights follow employment</a:t>
            </a:r>
            <a:endParaRPr lang="en-US" sz="1350" dirty="0"/>
          </a:p>
          <a:p>
            <a:pPr marL="342900" indent="-342900">
              <a:lnSpc>
                <a:spcPct val="130000"/>
              </a:lnSpc>
              <a:spcAft>
                <a:spcPts val="1000"/>
              </a:spcAft>
              <a:buSzPct val="100000"/>
              <a:buChar char="•"/>
            </a:pPr>
            <a:r>
              <a:rPr lang="en-US" sz="1350" dirty="0">
                <a:solidFill>
                  <a:srgbClr val="1B1F3B"/>
                </a:solidFill>
                <a:latin typeface="Calibri" pitchFamily="34" charset="0"/>
                <a:ea typeface="Calibri" pitchFamily="34" charset="-122"/>
                <a:cs typeface="Calibri" pitchFamily="34" charset="-120"/>
              </a:rPr>
              <a:t>Community input is advisory, not binding</a:t>
            </a:r>
            <a:endParaRPr lang="en-US" sz="1350" dirty="0"/>
          </a:p>
          <a:p>
            <a:pPr marL="342900" indent="-342900">
              <a:lnSpc>
                <a:spcPct val="130000"/>
              </a:lnSpc>
              <a:spcAft>
                <a:spcPts val="1000"/>
              </a:spcAft>
              <a:buSzPct val="100000"/>
              <a:buChar char="•"/>
            </a:pPr>
            <a:r>
              <a:rPr lang="en-US" sz="1350" dirty="0">
                <a:solidFill>
                  <a:srgbClr val="1B1F3B"/>
                </a:solidFill>
                <a:latin typeface="Calibri" pitchFamily="34" charset="0"/>
                <a:ea typeface="Calibri" pitchFamily="34" charset="-122"/>
                <a:cs typeface="Calibri" pitchFamily="34" charset="-120"/>
              </a:rPr>
              <a:t>Direction can shift with a quarterly earnings call</a:t>
            </a:r>
            <a:endParaRPr lang="en-US" sz="1350" dirty="0"/>
          </a:p>
        </p:txBody>
      </p:sp>
      <p:sp>
        <p:nvSpPr>
          <p:cNvPr id="9" name="Shape 6"/>
          <p:cNvSpPr/>
          <p:nvPr/>
        </p:nvSpPr>
        <p:spPr>
          <a:xfrm>
            <a:off x="5897880" y="1737360"/>
            <a:ext cx="4937760" cy="4114800"/>
          </a:xfrm>
          <a:prstGeom prst="roundRect">
            <a:avLst>
              <a:gd name="adj" fmla="val 1778"/>
            </a:avLst>
          </a:prstGeom>
          <a:solidFill>
            <a:srgbClr val="FFE9E2"/>
          </a:solidFill>
          <a:ln/>
          <a:effectLst>
            <a:outerShdw sx="100000" sy="100000" kx="0" ky="0" algn="bl" rotWithShape="0" blurRad="88900" dist="25400" dir="5400000">
              <a:srgbClr val="000000">
                <a:alpha val="10000"/>
              </a:srgbClr>
            </a:outerShdw>
          </a:effectLst>
        </p:spPr>
      </p:sp>
      <p:sp>
        <p:nvSpPr>
          <p:cNvPr id="10" name="Shape 7"/>
          <p:cNvSpPr/>
          <p:nvPr/>
        </p:nvSpPr>
        <p:spPr>
          <a:xfrm>
            <a:off x="6217920" y="2057400"/>
            <a:ext cx="685800" cy="685800"/>
          </a:xfrm>
          <a:prstGeom prst="ellipse">
            <a:avLst/>
          </a:prstGeom>
          <a:solidFill>
            <a:srgbClr val="FFFFFF"/>
          </a:solidFill>
          <a:ln/>
        </p:spPr>
      </p:sp>
      <p:pic>
        <p:nvPicPr>
          <p:cNvPr id="11" name="Image 1" descr="preencoded.png">    </p:cNvPr>
          <p:cNvPicPr>
            <a:picLocks noChangeAspect="1"/>
          </p:cNvPicPr>
          <p:nvPr/>
        </p:nvPicPr>
        <p:blipFill>
          <a:blip r:embed="rId2"/>
          <a:stretch>
            <a:fillRect/>
          </a:stretch>
        </p:blipFill>
        <p:spPr>
          <a:xfrm>
            <a:off x="6396228" y="2235708"/>
            <a:ext cx="329184" cy="329184"/>
          </a:xfrm>
          <a:prstGeom prst="rect">
            <a:avLst/>
          </a:prstGeom>
        </p:spPr>
      </p:pic>
      <p:sp>
        <p:nvSpPr>
          <p:cNvPr id="12" name="Text 8"/>
          <p:cNvSpPr/>
          <p:nvPr/>
        </p:nvSpPr>
        <p:spPr>
          <a:xfrm>
            <a:off x="7086600" y="2057400"/>
            <a:ext cx="3383280" cy="685800"/>
          </a:xfrm>
          <a:prstGeom prst="rect">
            <a:avLst/>
          </a:prstGeom>
          <a:noFill/>
          <a:ln/>
        </p:spPr>
        <p:txBody>
          <a:bodyPr wrap="square" lIns="0" tIns="0" rIns="0" bIns="0" rtlCol="0" anchor="ctr"/>
          <a:lstStyle/>
          <a:p>
            <a:pPr indent="0" marL="0">
              <a:buNone/>
            </a:pPr>
            <a:r>
              <a:rPr lang="en-US" sz="1800" b="1" dirty="0">
                <a:solidFill>
                  <a:srgbClr val="1B1F3B"/>
                </a:solidFill>
                <a:latin typeface="Cambria" pitchFamily="34" charset="0"/>
                <a:ea typeface="Cambria" pitchFamily="34" charset="-122"/>
                <a:cs typeface="Cambria" pitchFamily="34" charset="-120"/>
              </a:rPr>
              <a:t>Community-governed</a:t>
            </a:r>
            <a:endParaRPr lang="en-US" sz="1800" dirty="0"/>
          </a:p>
        </p:txBody>
      </p:sp>
      <p:sp>
        <p:nvSpPr>
          <p:cNvPr id="13" name="Text 9"/>
          <p:cNvSpPr/>
          <p:nvPr/>
        </p:nvSpPr>
        <p:spPr>
          <a:xfrm>
            <a:off x="6263640" y="2971800"/>
            <a:ext cx="4297680" cy="2651760"/>
          </a:xfrm>
          <a:prstGeom prst="rect">
            <a:avLst/>
          </a:prstGeom>
          <a:noFill/>
          <a:ln/>
        </p:spPr>
        <p:txBody>
          <a:bodyPr wrap="square" lIns="0" tIns="0" rIns="0" bIns="0" rtlCol="0" anchor="ctr"/>
          <a:lstStyle/>
          <a:p>
            <a:pPr marL="342900" indent="-342900">
              <a:lnSpc>
                <a:spcPct val="130000"/>
              </a:lnSpc>
              <a:spcAft>
                <a:spcPts val="1000"/>
              </a:spcAft>
              <a:buSzPct val="100000"/>
              <a:buChar char="•"/>
            </a:pPr>
            <a:r>
              <a:rPr lang="en-US" sz="1350" dirty="0">
                <a:solidFill>
                  <a:srgbClr val="1B1F3B"/>
                </a:solidFill>
                <a:latin typeface="Calibri" pitchFamily="34" charset="0"/>
                <a:ea typeface="Calibri" pitchFamily="34" charset="-122"/>
                <a:cs typeface="Calibri" pitchFamily="34" charset="-120"/>
              </a:rPr>
              <a:t>Direction emerges from rough consensus</a:t>
            </a:r>
            <a:endParaRPr lang="en-US" sz="1350" dirty="0"/>
          </a:p>
          <a:p>
            <a:pPr marL="342900" indent="-342900">
              <a:lnSpc>
                <a:spcPct val="130000"/>
              </a:lnSpc>
              <a:spcAft>
                <a:spcPts val="1000"/>
              </a:spcAft>
              <a:buSzPct val="100000"/>
              <a:buChar char="•"/>
            </a:pPr>
            <a:r>
              <a:rPr lang="en-US" sz="1350" dirty="0">
                <a:solidFill>
                  <a:srgbClr val="1B1F3B"/>
                </a:solidFill>
                <a:latin typeface="Calibri" pitchFamily="34" charset="0"/>
                <a:ea typeface="Calibri" pitchFamily="34" charset="-122"/>
                <a:cs typeface="Calibri" pitchFamily="34" charset="-120"/>
              </a:rPr>
              <a:t>Contribution rights follow track record</a:t>
            </a:r>
            <a:endParaRPr lang="en-US" sz="1350" dirty="0"/>
          </a:p>
          <a:p>
            <a:pPr marL="342900" indent="-342900">
              <a:lnSpc>
                <a:spcPct val="130000"/>
              </a:lnSpc>
              <a:spcAft>
                <a:spcPts val="1000"/>
              </a:spcAft>
              <a:buSzPct val="100000"/>
              <a:buChar char="•"/>
            </a:pPr>
            <a:r>
              <a:rPr lang="en-US" sz="1350" dirty="0">
                <a:solidFill>
                  <a:srgbClr val="1B1F3B"/>
                </a:solidFill>
                <a:latin typeface="Calibri" pitchFamily="34" charset="0"/>
                <a:ea typeface="Calibri" pitchFamily="34" charset="-122"/>
                <a:cs typeface="Calibri" pitchFamily="34" charset="-120"/>
              </a:rPr>
              <a:t>Formal bodies exist to check power, not hold it</a:t>
            </a:r>
            <a:endParaRPr lang="en-US" sz="1350" dirty="0"/>
          </a:p>
          <a:p>
            <a:pPr marL="342900" indent="-342900">
              <a:lnSpc>
                <a:spcPct val="130000"/>
              </a:lnSpc>
              <a:spcAft>
                <a:spcPts val="1000"/>
              </a:spcAft>
              <a:buSzPct val="100000"/>
              <a:buChar char="•"/>
            </a:pPr>
            <a:r>
              <a:rPr lang="en-US" sz="1350" dirty="0">
                <a:solidFill>
                  <a:srgbClr val="1B1F3B"/>
                </a:solidFill>
                <a:latin typeface="Calibri" pitchFamily="34" charset="0"/>
                <a:ea typeface="Calibri" pitchFamily="34" charset="-122"/>
                <a:cs typeface="Calibri" pitchFamily="34" charset="-120"/>
              </a:rPr>
              <a:t>Direction can only shift as fast as trust is rebuilt</a:t>
            </a:r>
            <a:endParaRPr lang="en-US" sz="1350" dirty="0"/>
          </a:p>
        </p:txBody>
      </p:sp>
      <p:sp>
        <p:nvSpPr>
          <p:cNvPr id="14" name="Text 10"/>
          <p:cNvSpPr/>
          <p:nvPr/>
        </p:nvSpPr>
        <p:spPr>
          <a:xfrm>
            <a:off x="11368735" y="6400800"/>
            <a:ext cx="548640" cy="274320"/>
          </a:xfrm>
          <a:prstGeom prst="rect">
            <a:avLst/>
          </a:prstGeom>
          <a:noFill/>
          <a:ln/>
        </p:spPr>
        <p:txBody>
          <a:bodyPr wrap="square" lIns="0" tIns="0" rIns="0" bIns="0" rtlCol="0" anchor="ctr"/>
          <a:lstStyle/>
          <a:p>
            <a:pPr algn="r" indent="0" marL="0">
              <a:buNone/>
            </a:pPr>
            <a:r>
              <a:rPr lang="en-US" sz="1000" dirty="0">
                <a:solidFill>
                  <a:srgbClr val="6B7290"/>
                </a:solidFill>
                <a:latin typeface="Calibri" pitchFamily="34" charset="0"/>
                <a:ea typeface="Calibri" pitchFamily="34" charset="-122"/>
                <a:cs typeface="Calibri" pitchFamily="34" charset="-120"/>
              </a:rPr>
              <a:t>09</a:t>
            </a:r>
            <a:endParaRPr lang="en-US" sz="10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16</Slides>
  <Notes>16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16</vt:i4>
      </vt:variant>
    </vt:vector>
  </HeadingPairs>
  <TitlesOfParts>
    <vt:vector size="19"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Community Is the Feature</dc:title>
  <dc:subject>PptxGenJS Presentation</dc:subject>
  <dc:creator>Isaac Amponsah</dc:creator>
  <cp:lastModifiedBy>Isaac Amponsah</cp:lastModifiedBy>
  <cp:revision>1</cp:revision>
  <dcterms:created xsi:type="dcterms:W3CDTF">2026-07-08T10:39:08Z</dcterms:created>
  <dcterms:modified xsi:type="dcterms:W3CDTF">2026-07-08T10:39:08Z</dcterms:modified>
</cp:coreProperties>
</file>